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86" r:id="rId2"/>
    <p:sldId id="256" r:id="rId3"/>
    <p:sldId id="268" r:id="rId4"/>
    <p:sldId id="269" r:id="rId5"/>
    <p:sldId id="267" r:id="rId6"/>
    <p:sldId id="257" r:id="rId7"/>
    <p:sldId id="282" r:id="rId8"/>
    <p:sldId id="263" r:id="rId9"/>
    <p:sldId id="287" r:id="rId10"/>
    <p:sldId id="261" r:id="rId11"/>
    <p:sldId id="280" r:id="rId12"/>
    <p:sldId id="285" r:id="rId13"/>
    <p:sldId id="277" r:id="rId14"/>
    <p:sldId id="262" r:id="rId15"/>
    <p:sldId id="276" r:id="rId16"/>
    <p:sldId id="264" r:id="rId17"/>
    <p:sldId id="274" r:id="rId18"/>
    <p:sldId id="284" r:id="rId19"/>
    <p:sldId id="270" r:id="rId20"/>
    <p:sldId id="265" r:id="rId21"/>
    <p:sldId id="273" r:id="rId22"/>
    <p:sldId id="260" r:id="rId23"/>
    <p:sldId id="290" r:id="rId24"/>
    <p:sldId id="288" r:id="rId25"/>
    <p:sldId id="266" r:id="rId26"/>
    <p:sldId id="281" r:id="rId27"/>
    <p:sldId id="289" r:id="rId28"/>
    <p:sldId id="291" r:id="rId29"/>
    <p:sldId id="278" r:id="rId30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8189" autoAdjust="0"/>
  </p:normalViewPr>
  <p:slideViewPr>
    <p:cSldViewPr>
      <p:cViewPr varScale="1">
        <p:scale>
          <a:sx n="83" d="100"/>
          <a:sy n="83" d="100"/>
        </p:scale>
        <p:origin x="-242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1146"/>
    </p:cViewPr>
  </p:sorterViewPr>
  <p:notesViewPr>
    <p:cSldViewPr>
      <p:cViewPr>
        <p:scale>
          <a:sx n="110" d="100"/>
          <a:sy n="110" d="100"/>
        </p:scale>
        <p:origin x="-3246" y="26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2209" cy="465292"/>
          </a:xfrm>
          <a:prstGeom prst="rect">
            <a:avLst/>
          </a:prstGeom>
        </p:spPr>
        <p:txBody>
          <a:bodyPr vert="horz" lIns="89554" tIns="44777" rIns="89554" bIns="4477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261" y="0"/>
            <a:ext cx="2972209" cy="465292"/>
          </a:xfrm>
          <a:prstGeom prst="rect">
            <a:avLst/>
          </a:prstGeom>
        </p:spPr>
        <p:txBody>
          <a:bodyPr vert="horz" lIns="89554" tIns="44777" rIns="89554" bIns="44777" rtlCol="0"/>
          <a:lstStyle>
            <a:lvl1pPr algn="r">
              <a:defRPr sz="1200"/>
            </a:lvl1pPr>
          </a:lstStyle>
          <a:p>
            <a:fld id="{F49984FF-5E68-4E70-ACE2-E059DF0C2077}" type="datetimeFigureOut">
              <a:rPr lang="en-US" smtClean="0"/>
              <a:t>2/23/2020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554" tIns="44777" rIns="89554" bIns="4477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188" y="4415556"/>
            <a:ext cx="5487626" cy="4182908"/>
          </a:xfrm>
          <a:prstGeom prst="rect">
            <a:avLst/>
          </a:prstGeom>
        </p:spPr>
        <p:txBody>
          <a:bodyPr vert="horz" lIns="89554" tIns="44777" rIns="89554" bIns="447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536"/>
            <a:ext cx="2972209" cy="465292"/>
          </a:xfrm>
          <a:prstGeom prst="rect">
            <a:avLst/>
          </a:prstGeom>
        </p:spPr>
        <p:txBody>
          <a:bodyPr vert="horz" lIns="89554" tIns="44777" rIns="89554" bIns="447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261" y="8829536"/>
            <a:ext cx="2972209" cy="465292"/>
          </a:xfrm>
          <a:prstGeom prst="rect">
            <a:avLst/>
          </a:prstGeom>
        </p:spPr>
        <p:txBody>
          <a:bodyPr vert="horz" lIns="89554" tIns="44777" rIns="89554" bIns="44777" rtlCol="0" anchor="b"/>
          <a:lstStyle>
            <a:lvl1pPr algn="r">
              <a:defRPr sz="1200"/>
            </a:lvl1pPr>
          </a:lstStyle>
          <a:p>
            <a:fld id="{4F17F67D-501F-4E0A-814D-67CA7778E6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8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[WALK-IN VIDEO/AUDIO  --</a:t>
            </a:r>
            <a:r>
              <a:rPr lang="en-US" baseline="0" dirty="0" smtClean="0"/>
              <a:t> 2:00</a:t>
            </a:r>
            <a:r>
              <a:rPr lang="en-US" dirty="0" smtClean="0"/>
              <a:t>]</a:t>
            </a:r>
          </a:p>
          <a:p>
            <a:endParaRPr lang="en-US" dirty="0" smtClean="0"/>
          </a:p>
          <a:p>
            <a:r>
              <a:rPr lang="en-US" b="1" dirty="0" smtClean="0"/>
              <a:t>WHO DOESN’T LIKE A GREAT AIR SHOW FLYING DISPLAY?</a:t>
            </a:r>
          </a:p>
          <a:p>
            <a:endParaRPr lang="en-US" dirty="0" smtClean="0"/>
          </a:p>
          <a:p>
            <a:r>
              <a:rPr lang="en-US" dirty="0" smtClean="0"/>
              <a:t>Gotta </a:t>
            </a:r>
            <a:r>
              <a:rPr lang="en-US" dirty="0" smtClean="0"/>
              <a:t>love that disclaimer …</a:t>
            </a:r>
          </a:p>
          <a:p>
            <a:endParaRPr lang="en-US" dirty="0" smtClean="0"/>
          </a:p>
          <a:p>
            <a:r>
              <a:rPr lang="en-US" b="1" dirty="0" smtClean="0"/>
              <a:t>“FLOWN BY BOEING TEST PILOTS.  DO NOT ATTEMPT”</a:t>
            </a:r>
          </a:p>
          <a:p>
            <a:endParaRPr lang="en-US" b="1" dirty="0" smtClean="0"/>
          </a:p>
          <a:p>
            <a:r>
              <a:rPr lang="en-US" b="1" dirty="0" smtClean="0"/>
              <a:t>OK, THEN!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75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Despite ‘fear</a:t>
            </a:r>
            <a:r>
              <a:rPr lang="en-US" b="1" i="1" baseline="0" dirty="0" smtClean="0"/>
              <a:t> of flying’, t</a:t>
            </a:r>
            <a:r>
              <a:rPr lang="en-US" b="1" i="1" dirty="0" smtClean="0"/>
              <a:t>he industry is historically safe – 2019 was aviation’s third-safest</a:t>
            </a:r>
            <a:r>
              <a:rPr lang="en-US" b="1" i="1" baseline="0" dirty="0" smtClean="0"/>
              <a:t> year, worldwide [2017 was safest</a:t>
            </a:r>
            <a:r>
              <a:rPr lang="en-US" b="1" i="1" baseline="0" dirty="0" smtClean="0"/>
              <a:t>]</a:t>
            </a:r>
            <a:endParaRPr lang="en-US" b="1" i="1" dirty="0" smtClean="0"/>
          </a:p>
          <a:p>
            <a:endParaRPr lang="en-US" b="1" i="1" dirty="0" smtClean="0"/>
          </a:p>
          <a:p>
            <a:r>
              <a:rPr lang="en-US" b="1" i="1" dirty="0" smtClean="0"/>
              <a:t>The 737MAX rational analytical framework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The aircraft certification process is independently judged robust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Perception of aviation safety is mandatory, binary, not ‘discountable’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Yet we face, tolerate and assume away far greater risks in every day life than on any airline-operated aircraft</a:t>
            </a:r>
          </a:p>
          <a:p>
            <a:pPr marL="447771" lvl="1"/>
            <a:endParaRPr lang="en-US" sz="1400" dirty="0"/>
          </a:p>
          <a:p>
            <a:endParaRPr lang="en-US" sz="1400" b="1" i="1" dirty="0"/>
          </a:p>
          <a:p>
            <a:r>
              <a:rPr lang="en-US" sz="1400" b="1" i="1" dirty="0"/>
              <a:t>The evolved 787 empirical frame of reference (and other priors) is helpful 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2014: Grounded for four months, after battery/charging system fires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Today: Global fleet of 936 aircraft, 400+M customers flown; 1.9M revenue departures; </a:t>
            </a:r>
          </a:p>
          <a:p>
            <a:pPr lvl="1"/>
            <a:endParaRPr lang="en-US" sz="1400" dirty="0"/>
          </a:p>
          <a:p>
            <a:pPr lvl="1"/>
            <a:r>
              <a:rPr lang="en-US" sz="1400" b="1" i="1" dirty="0" smtClean="0"/>
              <a:t>No reoccurrence;  Aircraft </a:t>
            </a:r>
            <a:r>
              <a:rPr lang="en-US" sz="1400" b="1" i="1" dirty="0"/>
              <a:t>has performed exactly as originally intended, now, arguably, preferred for mission</a:t>
            </a:r>
          </a:p>
          <a:p>
            <a:endParaRPr lang="en-US" sz="1400" b="1" i="1" dirty="0"/>
          </a:p>
          <a:p>
            <a:endParaRPr lang="en-US" sz="1400" b="1" i="1" dirty="0"/>
          </a:p>
          <a:p>
            <a:r>
              <a:rPr lang="en-US" sz="1400" b="1" i="1" dirty="0"/>
              <a:t>787 and prior experience informs path to 737MAX reintroduction</a:t>
            </a:r>
          </a:p>
          <a:p>
            <a:r>
              <a:rPr lang="en-US" sz="1400" b="1" i="1" dirty="0"/>
              <a:t>	</a:t>
            </a:r>
          </a:p>
          <a:p>
            <a:r>
              <a:rPr lang="en-US" sz="1400" b="1" i="1" dirty="0"/>
              <a:t>	</a:t>
            </a:r>
            <a:r>
              <a:rPr lang="en-US" sz="1400" dirty="0"/>
              <a:t>but not the market’s response </a:t>
            </a:r>
            <a:r>
              <a:rPr lang="en-US" sz="1400" dirty="0" smtClean="0"/>
              <a:t>rate/speed -- </a:t>
            </a:r>
            <a:r>
              <a:rPr lang="en-US" sz="1400" b="1" i="1" dirty="0" smtClean="0"/>
              <a:t>especially </a:t>
            </a:r>
            <a:r>
              <a:rPr lang="en-US" sz="1400" b="1" i="1" dirty="0"/>
              <a:t>in the social media maelstrom 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84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from a note from Wilbur to his father, in 1900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Three years before his historic man-powered flight at Kitty Hawk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Four years after the death of Otto Lilienthal,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who pioneered glider flight in the 1890s,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who had died in a glider accident four years earlier</a:t>
            </a:r>
          </a:p>
          <a:p>
            <a:endParaRPr lang="en-US" baseline="0" dirty="0" smtClean="0"/>
          </a:p>
          <a:p>
            <a:endParaRPr lang="en-US" b="1" baseline="0" dirty="0" smtClean="0"/>
          </a:p>
          <a:p>
            <a:endParaRPr lang="en-US" b="1" baseline="0" dirty="0" smtClean="0"/>
          </a:p>
          <a:p>
            <a:r>
              <a:rPr lang="en-US" b="1" baseline="0" dirty="0" smtClean="0"/>
              <a:t>An early expression of why Safety is everyone’s job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66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have </a:t>
            </a:r>
            <a:r>
              <a:rPr lang="en-US" b="1" dirty="0" smtClean="0"/>
              <a:t>TRUST</a:t>
            </a:r>
            <a:r>
              <a:rPr lang="en-US" dirty="0" smtClean="0"/>
              <a:t> issues, and that is </a:t>
            </a:r>
            <a:r>
              <a:rPr lang="en-US" b="1" dirty="0" smtClean="0"/>
              <a:t>DESPITE</a:t>
            </a:r>
          </a:p>
          <a:p>
            <a:endParaRPr lang="en-US" dirty="0" smtClean="0"/>
          </a:p>
          <a:p>
            <a:r>
              <a:rPr lang="en-US" dirty="0" smtClean="0"/>
              <a:t>737MAX being derived from globally federated/vetted design with over 200 million hours of safe operating experience</a:t>
            </a:r>
          </a:p>
          <a:p>
            <a:endParaRPr lang="en-US" dirty="0" smtClean="0"/>
          </a:p>
          <a:p>
            <a:r>
              <a:rPr lang="en-US" dirty="0" smtClean="0"/>
              <a:t>SOME ASPECTS of the 737MAX debacle inarguably derive from airline performance, equipment, use-case issues</a:t>
            </a:r>
          </a:p>
          <a:p>
            <a:endParaRPr lang="en-US" dirty="0" smtClean="0"/>
          </a:p>
          <a:p>
            <a:r>
              <a:rPr lang="en-US" dirty="0" smtClean="0"/>
              <a:t>SO WE HAVE  </a:t>
            </a:r>
            <a:r>
              <a:rPr lang="en-US" b="1" dirty="0" smtClean="0"/>
              <a:t>DESIGN AND REGULATORY OVERSIGHT</a:t>
            </a:r>
            <a:r>
              <a:rPr lang="en-US" dirty="0" smtClean="0"/>
              <a:t>  ISSUES</a:t>
            </a:r>
          </a:p>
          <a:p>
            <a:endParaRPr lang="en-US" dirty="0" smtClean="0"/>
          </a:p>
          <a:p>
            <a:r>
              <a:rPr lang="en-US" b="1" baseline="0" dirty="0" smtClean="0"/>
              <a:t>AIRLINE </a:t>
            </a:r>
            <a:r>
              <a:rPr lang="en-US" b="1" baseline="0" dirty="0" smtClean="0"/>
              <a:t>CUSTOMERS WHO OPERATE THE NG WANTING  MINIMAL CHANGES  WITH 15% IMPROVED OPERATING ECONOMICS</a:t>
            </a: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Changing global technical demographics of Transport Category aircraft should have driven greater consideration of cockpit and flight control systems design, data presentation, training and maintenance programs </a:t>
            </a:r>
          </a:p>
          <a:p>
            <a:endParaRPr lang="en-US" dirty="0" smtClean="0"/>
          </a:p>
          <a:p>
            <a:r>
              <a:rPr lang="en-US" b="1" dirty="0" smtClean="0"/>
              <a:t>Ultimately, however, HOW</a:t>
            </a:r>
            <a:r>
              <a:rPr lang="en-US" b="1" baseline="0" dirty="0" smtClean="0"/>
              <a:t> TO MANAGE REINTRODUCTION  of </a:t>
            </a:r>
            <a:r>
              <a:rPr lang="en-US" b="1" dirty="0" smtClean="0"/>
              <a:t>the 737MAX has become a communications issue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Frustrated</a:t>
            </a:r>
            <a:r>
              <a:rPr lang="en-US" baseline="0" dirty="0" smtClean="0"/>
              <a:t> to some extent by Air A</a:t>
            </a:r>
            <a:r>
              <a:rPr lang="en-US" dirty="0" smtClean="0"/>
              <a:t>ccident Analysis ‘Party Rule’ (and US DOJ)</a:t>
            </a:r>
          </a:p>
          <a:p>
            <a:pPr lvl="1"/>
            <a:r>
              <a:rPr lang="en-US" dirty="0" smtClean="0"/>
              <a:t>Focusing </a:t>
            </a:r>
            <a:r>
              <a:rPr lang="en-US" dirty="0" smtClean="0"/>
              <a:t>on the substantive and actionable vs. sensational</a:t>
            </a:r>
          </a:p>
          <a:p>
            <a:pPr lvl="1"/>
            <a:endParaRPr lang="en-US" b="1" i="1" dirty="0" smtClean="0"/>
          </a:p>
          <a:p>
            <a:r>
              <a:rPr lang="en-US" dirty="0" smtClean="0"/>
              <a:t>Manufacturer </a:t>
            </a:r>
            <a:r>
              <a:rPr lang="en-US" dirty="0" smtClean="0"/>
              <a:t>worked the problems, silently</a:t>
            </a:r>
          </a:p>
          <a:p>
            <a:endParaRPr lang="en-US" dirty="0" smtClean="0"/>
          </a:p>
          <a:p>
            <a:r>
              <a:rPr lang="en-US" dirty="0" smtClean="0"/>
              <a:t>Airlines continue to work (and be frustrated by) ROLLING 330 day RES/90 day CREW scheduling windows, training requirements</a:t>
            </a:r>
          </a:p>
          <a:p>
            <a:endParaRPr lang="en-US" dirty="0" smtClean="0"/>
          </a:p>
          <a:p>
            <a:r>
              <a:rPr lang="en-US" dirty="0" smtClean="0"/>
              <a:t>UNABLE TO RESPOND  CANDIDLY OR</a:t>
            </a:r>
            <a:r>
              <a:rPr lang="en-US" baseline="0" dirty="0" smtClean="0"/>
              <a:t> TRANSPARENTLY </a:t>
            </a:r>
            <a:r>
              <a:rPr lang="en-US" dirty="0" smtClean="0"/>
              <a:t> to Media and Customer demands for instant, full disclosure</a:t>
            </a:r>
          </a:p>
          <a:p>
            <a:endParaRPr lang="en-US" dirty="0" smtClean="0"/>
          </a:p>
          <a:p>
            <a:r>
              <a:rPr lang="en-US" dirty="0" smtClean="0"/>
              <a:t>BUT WITH NO LIMIT ON COMPASSION,</a:t>
            </a:r>
            <a:r>
              <a:rPr lang="en-US" baseline="0" dirty="0" smtClean="0"/>
              <a:t> except that imposed by Corporate Counsel and Insurers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1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How</a:t>
            </a:r>
            <a:r>
              <a:rPr lang="en-US" b="1" baseline="0" dirty="0" smtClean="0"/>
              <a:t> does Boeing green-light a grounded program with all constituencies</a:t>
            </a:r>
          </a:p>
          <a:p>
            <a:endParaRPr lang="en-US" b="1" baseline="0" dirty="0" smtClean="0"/>
          </a:p>
          <a:p>
            <a:r>
              <a:rPr lang="en-US" baseline="0" dirty="0" smtClean="0"/>
              <a:t>Regulators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Airlines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Customers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not least,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the Social Media maelstrom!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1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655">
              <a:defRPr/>
            </a:pPr>
            <a:r>
              <a:rPr lang="en-US" b="1" dirty="0" smtClean="0"/>
              <a:t>First, airlines and WE must trust the equipment…</a:t>
            </a:r>
          </a:p>
          <a:p>
            <a:endParaRPr lang="en-US" dirty="0" smtClean="0"/>
          </a:p>
          <a:p>
            <a:r>
              <a:rPr lang="en-US" dirty="0" smtClean="0"/>
              <a:t>Regulators promote ‘a single level of safety’ … globally … independent of equipment type</a:t>
            </a:r>
          </a:p>
          <a:p>
            <a:endParaRPr lang="en-US" dirty="0" smtClean="0"/>
          </a:p>
          <a:p>
            <a:r>
              <a:rPr lang="en-US" dirty="0" smtClean="0"/>
              <a:t>All aircraft evolve in service – </a:t>
            </a:r>
          </a:p>
          <a:p>
            <a:endParaRPr lang="en-US" dirty="0" smtClean="0"/>
          </a:p>
          <a:p>
            <a:endParaRPr lang="en-US" dirty="0" smtClean="0"/>
          </a:p>
          <a:p>
            <a:pPr marL="447827" lvl="1" defTabSz="895655">
              <a:defRPr/>
            </a:pPr>
            <a:r>
              <a:rPr lang="en-US" dirty="0" smtClean="0"/>
              <a:t>737MAX hardware and software are based on equipment with 200 million hours of in-service experience</a:t>
            </a:r>
            <a:r>
              <a:rPr lang="en-US" baseline="0" dirty="0" smtClean="0"/>
              <a:t> – the </a:t>
            </a:r>
            <a:r>
              <a:rPr lang="en-US" dirty="0" smtClean="0"/>
              <a:t>737NG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737MAX flight control software has evolved to be even safer than at EIS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Airlines embrace the equipment as empirical evidence shows post-grounding safety improves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91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Here’s a guy</a:t>
            </a:r>
            <a:r>
              <a:rPr lang="en-US" b="1" baseline="0" dirty="0" smtClean="0"/>
              <a:t> who trusts the MAX,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and wants to double-down on the MAX-10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269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Airlines know the 737MAX configuration they originally inducted, and the changes (hardware, software, training) made prior to re-introduction</a:t>
            </a:r>
          </a:p>
          <a:p>
            <a:endParaRPr lang="en-US" dirty="0" smtClean="0"/>
          </a:p>
          <a:p>
            <a:r>
              <a:rPr lang="en-US" dirty="0" smtClean="0"/>
              <a:t>Airlines know which crews, individuals, corporate customers/travel arrangers flew on the 737MAX during the years beyond its initial EIS</a:t>
            </a:r>
          </a:p>
          <a:p>
            <a:endParaRPr lang="en-US" dirty="0" smtClean="0"/>
          </a:p>
          <a:p>
            <a:r>
              <a:rPr lang="en-US" dirty="0" smtClean="0"/>
              <a:t>Airlines have a constant dialogue with crew, elite individual, corporate customers, travel arrangers on a variety of issues</a:t>
            </a:r>
          </a:p>
          <a:p>
            <a:endParaRPr lang="en-US" dirty="0" smtClean="0"/>
          </a:p>
          <a:p>
            <a:r>
              <a:rPr lang="en-US" dirty="0" smtClean="0"/>
              <a:t>Airlines are best placed to continue that dialogue about the 737MAX, with Boeing content assistance</a:t>
            </a:r>
          </a:p>
          <a:p>
            <a:endParaRPr lang="en-US" b="1" dirty="0" smtClean="0"/>
          </a:p>
          <a:p>
            <a:r>
              <a:rPr lang="en-US" b="1" dirty="0" smtClean="0"/>
              <a:t>Airline TRUST will not be difficult to re-establish, </a:t>
            </a:r>
          </a:p>
          <a:p>
            <a:endParaRPr lang="en-US" b="1" dirty="0" smtClean="0"/>
          </a:p>
          <a:p>
            <a:r>
              <a:rPr lang="en-US" b="1" dirty="0" smtClean="0"/>
              <a:t>Especially as  </a:t>
            </a:r>
            <a:r>
              <a:rPr lang="en-US" dirty="0" smtClean="0"/>
              <a:t>Greater consideration is being given to the emerging use-case – </a:t>
            </a:r>
            <a:r>
              <a:rPr lang="en-US" b="1" dirty="0" smtClean="0"/>
              <a:t>NOW, MANDATING  SIM TRAINING, FOR EXAMPLE </a:t>
            </a:r>
          </a:p>
          <a:p>
            <a:endParaRPr lang="en-US" dirty="0" smtClean="0"/>
          </a:p>
          <a:p>
            <a:r>
              <a:rPr lang="en-US" dirty="0" smtClean="0"/>
              <a:t>A global aviation oversight,</a:t>
            </a:r>
            <a:r>
              <a:rPr lang="en-US" baseline="0" dirty="0" smtClean="0"/>
              <a:t> training, </a:t>
            </a:r>
            <a:r>
              <a:rPr lang="en-US" dirty="0" smtClean="0"/>
              <a:t>operations and maintenance environment</a:t>
            </a:r>
          </a:p>
          <a:p>
            <a:endParaRPr lang="en-US" dirty="0" smtClean="0"/>
          </a:p>
          <a:p>
            <a:r>
              <a:rPr lang="en-US" b="1" dirty="0" smtClean="0"/>
              <a:t>Regulators and Airlines will accept the evolved 737MAX</a:t>
            </a:r>
          </a:p>
          <a:p>
            <a:endParaRPr lang="en-US" b="1" dirty="0" smtClean="0"/>
          </a:p>
          <a:p>
            <a:r>
              <a:rPr lang="en-US" b="1" dirty="0" smtClean="0"/>
              <a:t>AIRLINES</a:t>
            </a:r>
            <a:r>
              <a:rPr lang="en-US" b="1" baseline="0" dirty="0" smtClean="0"/>
              <a:t> WOULD LIKE TO GET THE AIRCRAFT BACK INTO OPERATION ASAP</a:t>
            </a:r>
            <a:endParaRPr lang="en-US" b="1" dirty="0" smtClean="0"/>
          </a:p>
          <a:p>
            <a:endParaRPr lang="en-US" dirty="0" smtClean="0"/>
          </a:p>
          <a:p>
            <a:r>
              <a:rPr lang="en-US" b="1" dirty="0" smtClean="0"/>
              <a:t>What about </a:t>
            </a:r>
            <a:r>
              <a:rPr lang="en-US" b="1" baseline="0" dirty="0" smtClean="0"/>
              <a:t>Customers?</a:t>
            </a: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65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As of</a:t>
            </a:r>
            <a:r>
              <a:rPr lang="en-US" b="1" baseline="0" dirty="0" smtClean="0"/>
              <a:t> </a:t>
            </a:r>
            <a:r>
              <a:rPr lang="en-US" b="1" dirty="0" smtClean="0"/>
              <a:t>NOW, the MAX appears</a:t>
            </a:r>
            <a:r>
              <a:rPr lang="en-US" b="1" baseline="0" dirty="0" smtClean="0"/>
              <a:t> likely to be re-certified in </a:t>
            </a:r>
            <a:r>
              <a:rPr lang="en-US" b="1" dirty="0" smtClean="0"/>
              <a:t>JUNE </a:t>
            </a:r>
          </a:p>
          <a:p>
            <a:endParaRPr lang="en-US" b="1" dirty="0" smtClean="0"/>
          </a:p>
          <a:p>
            <a:r>
              <a:rPr lang="en-US" b="1" dirty="0" smtClean="0"/>
              <a:t>(for a RETURN</a:t>
            </a:r>
            <a:r>
              <a:rPr lang="en-US" b="1" baseline="0" dirty="0" smtClean="0"/>
              <a:t> TO SERVICE</a:t>
            </a:r>
            <a:r>
              <a:rPr lang="en-US" b="1" dirty="0" smtClean="0"/>
              <a:t> in late Summer</a:t>
            </a:r>
            <a:r>
              <a:rPr lang="en-US" b="1" baseline="0" dirty="0" smtClean="0"/>
              <a:t> 2020, following pilot SIMULATOR TRAINING)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Appears, because it has been a roller coaster for airlines attempting to file schedules, train crews…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STAY TUNED…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MUCH AS AIRLINES HOPING TO OPERATE THE MAX ARE DOING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36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How do we </a:t>
            </a:r>
            <a:r>
              <a:rPr lang="en-US" b="1" i="1" baseline="0" dirty="0" smtClean="0"/>
              <a:t> generate  CUSTOMER  </a:t>
            </a:r>
            <a:r>
              <a:rPr lang="en-US" b="1" i="1" dirty="0" smtClean="0"/>
              <a:t>TRUST?</a:t>
            </a:r>
          </a:p>
          <a:p>
            <a:endParaRPr lang="en-US" b="1" i="1" dirty="0" smtClean="0"/>
          </a:p>
          <a:p>
            <a:r>
              <a:rPr lang="en-US" b="1" i="1" dirty="0" smtClean="0"/>
              <a:t>Best Customers  TRUST,  but also act out </a:t>
            </a:r>
          </a:p>
          <a:p>
            <a:endParaRPr lang="en-US" b="1" i="1" dirty="0" smtClean="0"/>
          </a:p>
          <a:p>
            <a:r>
              <a:rPr lang="en-US" b="1" i="1" dirty="0" smtClean="0"/>
              <a:t>	Dr. Dao… Emotional Support Animals… cancellations… </a:t>
            </a:r>
          </a:p>
          <a:p>
            <a:endParaRPr lang="en-US" b="1" i="1" dirty="0" smtClean="0"/>
          </a:p>
          <a:p>
            <a:r>
              <a:rPr lang="en-US" b="1" i="1" dirty="0" smtClean="0"/>
              <a:t>	Even protracted delays can evoke a social media firestorm </a:t>
            </a:r>
          </a:p>
          <a:p>
            <a:endParaRPr lang="en-US" b="1" i="1" dirty="0" smtClean="0"/>
          </a:p>
          <a:p>
            <a:pPr lvl="0"/>
            <a:r>
              <a:rPr lang="en-US" b="1" dirty="0" smtClean="0"/>
              <a:t>Empirical </a:t>
            </a:r>
            <a:r>
              <a:rPr lang="en-US" b="1" dirty="0" smtClean="0"/>
              <a:t>evidence illustrates quick, post-grounding acceptance</a:t>
            </a:r>
          </a:p>
          <a:p>
            <a:pPr lvl="1"/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400+ million customers have eagerly flown and prefer the 787… </a:t>
            </a:r>
            <a:r>
              <a:rPr lang="en-US" b="1" i="1" dirty="0" smtClean="0"/>
              <a:t>that evolved,</a:t>
            </a:r>
            <a:r>
              <a:rPr lang="en-US" b="1" i="1" baseline="0" dirty="0" smtClean="0"/>
              <a:t> post-grounding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Hundreds of millions flew on evolved DC-10, Electra, Comet… </a:t>
            </a:r>
            <a:r>
              <a:rPr lang="en-US" b="1" i="1" dirty="0" smtClean="0"/>
              <a:t>post-grounding</a:t>
            </a:r>
          </a:p>
          <a:p>
            <a:pPr lvl="1"/>
            <a:endParaRPr lang="en-US" b="1" i="1" dirty="0" smtClean="0"/>
          </a:p>
          <a:p>
            <a:pPr lvl="0"/>
            <a:r>
              <a:rPr lang="en-US" b="1" i="1" dirty="0" smtClean="0"/>
              <a:t>Best</a:t>
            </a:r>
            <a:r>
              <a:rPr lang="en-US" b="1" i="1" baseline="0" dirty="0" smtClean="0"/>
              <a:t> </a:t>
            </a:r>
            <a:r>
              <a:rPr lang="en-US" b="1" i="1" dirty="0" smtClean="0"/>
              <a:t>Customers will willingly fly on the evolved 737MAX</a:t>
            </a:r>
            <a:endParaRPr lang="en-US" i="1" dirty="0" smtClean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‘Best Informed – Most Accepting</a:t>
            </a:r>
            <a:r>
              <a:rPr lang="en-US" b="1" baseline="0" dirty="0" smtClean="0"/>
              <a:t> – Most </a:t>
            </a:r>
            <a:r>
              <a:rPr lang="en-US" b="1" dirty="0" smtClean="0"/>
              <a:t>Likely’</a:t>
            </a:r>
            <a:r>
              <a:rPr lang="en-US" dirty="0" smtClean="0"/>
              <a:t>, others after a period of review and introspection – </a:t>
            </a:r>
            <a:r>
              <a:rPr lang="en-US" b="1" i="1" dirty="0" smtClean="0"/>
              <a:t>which can be accelerated</a:t>
            </a:r>
          </a:p>
          <a:p>
            <a:pPr lvl="1"/>
            <a:endParaRPr lang="en-US" b="1" i="1" dirty="0" smtClean="0"/>
          </a:p>
          <a:p>
            <a:pPr lvl="0"/>
            <a:r>
              <a:rPr lang="en-US" b="1" i="1" dirty="0" smtClean="0"/>
              <a:t>Evolved </a:t>
            </a:r>
            <a:r>
              <a:rPr lang="en-US" b="1" i="1" dirty="0" smtClean="0"/>
              <a:t>737MAX will accumulate public confidence at 10x the 787 rate</a:t>
            </a:r>
          </a:p>
          <a:p>
            <a:pPr lvl="1"/>
            <a:endParaRPr lang="en-US" b="1" i="1" dirty="0" smtClean="0"/>
          </a:p>
          <a:p>
            <a:pPr lvl="1"/>
            <a:r>
              <a:rPr lang="en-US" b="1" i="1" dirty="0" smtClean="0"/>
              <a:t>Considering fleet size, mission profile, and customers flown per day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77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</a:t>
            </a:r>
            <a:r>
              <a:rPr lang="en-US" b="1" baseline="0" dirty="0" smtClean="0"/>
              <a:t> TRUST STAKES ARE HIGH</a:t>
            </a:r>
          </a:p>
          <a:p>
            <a:endParaRPr lang="en-US" b="1" baseline="0" dirty="0" smtClean="0"/>
          </a:p>
          <a:p>
            <a:r>
              <a:rPr lang="en-US" b="1" dirty="0" smtClean="0"/>
              <a:t>79 AIRLINES HAVE ORDERED 5100 MAXes </a:t>
            </a:r>
          </a:p>
          <a:p>
            <a:endParaRPr lang="en-US" b="1" dirty="0" smtClean="0"/>
          </a:p>
          <a:p>
            <a:r>
              <a:rPr lang="en-US" b="1" dirty="0" smtClean="0"/>
              <a:t>INCLUDING </a:t>
            </a:r>
            <a:r>
              <a:rPr lang="en-US" b="1" dirty="0" smtClean="0"/>
              <a:t>THOUSANDS  IN </a:t>
            </a:r>
            <a:r>
              <a:rPr lang="en-US" b="1" dirty="0" smtClean="0"/>
              <a:t>DEVELOPING MARKETS </a:t>
            </a:r>
          </a:p>
          <a:p>
            <a:endParaRPr lang="en-US" b="1" dirty="0" smtClean="0"/>
          </a:p>
          <a:p>
            <a:r>
              <a:rPr lang="en-US" b="1" dirty="0" smtClean="0"/>
              <a:t>WHERE THE MAJORITY OF CUSTOMERS ARE NEW TO AIR TRAVEL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19</a:t>
            </a:fld>
            <a:endParaRPr lang="en-US" dirty="0"/>
          </a:p>
        </p:txBody>
      </p:sp>
      <p:pic>
        <p:nvPicPr>
          <p:cNvPr id="1026" name="Picture 2" descr="C:\Users\Robert.000\Desktop\Vancouver MAX\MAX tai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9" y="800115"/>
            <a:ext cx="5297552" cy="338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3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Ravindra and I corresponded on this presentation, </a:t>
            </a:r>
          </a:p>
          <a:p>
            <a:endParaRPr lang="en-US" dirty="0" smtClean="0"/>
          </a:p>
          <a:p>
            <a:r>
              <a:rPr lang="en-US" dirty="0" smtClean="0"/>
              <a:t>in mid-2019, </a:t>
            </a:r>
          </a:p>
          <a:p>
            <a:endParaRPr lang="en-US" dirty="0" smtClean="0"/>
          </a:p>
          <a:p>
            <a:r>
              <a:rPr lang="en-US" b="1" dirty="0" smtClean="0"/>
              <a:t>we wondered whether it would amount to a foregone conclusion, </a:t>
            </a:r>
          </a:p>
          <a:p>
            <a:endParaRPr lang="en-US" dirty="0" smtClean="0"/>
          </a:p>
          <a:p>
            <a:r>
              <a:rPr lang="en-US" dirty="0" smtClean="0"/>
              <a:t>the 737MAX having been re-introduced months earlier… </a:t>
            </a:r>
          </a:p>
          <a:p>
            <a:endParaRPr lang="en-US" dirty="0" smtClean="0"/>
          </a:p>
          <a:p>
            <a:r>
              <a:rPr lang="en-US" b="1" dirty="0" smtClean="0"/>
              <a:t>Well, not exactly… </a:t>
            </a:r>
          </a:p>
          <a:p>
            <a:endParaRPr lang="en-US" dirty="0" smtClean="0"/>
          </a:p>
          <a:p>
            <a:r>
              <a:rPr lang="en-US" dirty="0" smtClean="0"/>
              <a:t>the long tail of reintroduction delays will only start to sort itself out later this year and likely last into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72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SO DEVELOPING BROAD MARKET TRUST --  NOT JUST BEST CUSTOMERS -- IS </a:t>
            </a:r>
            <a:r>
              <a:rPr lang="en-US" b="1" dirty="0" smtClean="0"/>
              <a:t>CRITICAL PERHAPS THE BIGGER CHALLENGE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IN DEVELOPED MARKETS… The 80:20 Rule on Passengers:Revenue (and Revenue:Passengers) on NPS / LTR</a:t>
            </a:r>
          </a:p>
          <a:p>
            <a:endParaRPr lang="en-US" b="1" dirty="0" smtClean="0"/>
          </a:p>
          <a:p>
            <a:r>
              <a:rPr lang="en-US" b="1" dirty="0" smtClean="0"/>
              <a:t>When airlines, crews, the 20% frequents (80% revenue) and arrangers trust, will the 80% broad</a:t>
            </a:r>
            <a:r>
              <a:rPr lang="en-US" b="1" baseline="0" dirty="0" smtClean="0"/>
              <a:t> market (20% revenue) follow?</a:t>
            </a:r>
          </a:p>
          <a:p>
            <a:endParaRPr lang="en-US" b="1" baseline="0" dirty="0" smtClean="0"/>
          </a:p>
          <a:p>
            <a:pPr lvl="1"/>
            <a:r>
              <a:rPr lang="en-US" b="1" dirty="0" smtClean="0"/>
              <a:t>Regulators, manufacturers and airlines are leaders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Safety is everyone’s job, which is why aviation is proving increasingly safe, worldwide</a:t>
            </a:r>
          </a:p>
          <a:p>
            <a:endParaRPr lang="en-US" baseline="0" dirty="0" smtClean="0"/>
          </a:p>
          <a:p>
            <a:r>
              <a:rPr lang="en-US" dirty="0" smtClean="0"/>
              <a:t>Much of traditional and social media reporting, alarm, and ‘echo chamber’ has been passed along by and among less technically aware, occasional, and infrequent customers</a:t>
            </a:r>
          </a:p>
          <a:p>
            <a:endParaRPr lang="en-US" dirty="0" smtClean="0"/>
          </a:p>
          <a:p>
            <a:pPr lvl="1"/>
            <a:r>
              <a:rPr lang="en-US" b="1" i="1" dirty="0" smtClean="0"/>
              <a:t>While tragic, the facts belie most alarmist reporting and commentary</a:t>
            </a:r>
          </a:p>
          <a:p>
            <a:pPr marL="447771" lvl="1"/>
            <a:r>
              <a:rPr lang="en-US" b="1" i="1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Boeing broad market communications strategy will supplement airline-targeted elite/corporate/travel arranger/crew communications strategies</a:t>
            </a:r>
          </a:p>
          <a:p>
            <a:endParaRPr lang="en-US" dirty="0" smtClean="0"/>
          </a:p>
          <a:p>
            <a:r>
              <a:rPr lang="en-US" dirty="0" smtClean="0"/>
              <a:t>Airbus and Boeing are leaders in raising the state of global industry safety that recognizes the changing technical demographics of where, how and by whom their aircraft are operated, via</a:t>
            </a:r>
          </a:p>
          <a:p>
            <a:pPr lvl="1"/>
            <a:endParaRPr lang="en-US" b="1" i="1" dirty="0" smtClean="0"/>
          </a:p>
          <a:p>
            <a:pPr lvl="1"/>
            <a:r>
              <a:rPr lang="en-US" b="1" i="1" dirty="0" smtClean="0"/>
              <a:t>Evolutionary changes to current and future aircraft designs</a:t>
            </a:r>
          </a:p>
          <a:p>
            <a:pPr lvl="1"/>
            <a:endParaRPr lang="en-US" b="1" i="1" dirty="0" smtClean="0"/>
          </a:p>
          <a:p>
            <a:pPr lvl="1"/>
            <a:r>
              <a:rPr lang="en-US" b="1" i="1" dirty="0" smtClean="0"/>
              <a:t>Leadership in Man-Machine Interface, Cockpit Design, Data Presentation, Feedback Systems, and Collaborative Safety Reporting Systems </a:t>
            </a:r>
          </a:p>
          <a:p>
            <a:pPr lvl="1"/>
            <a:r>
              <a:rPr lang="en-US" b="1" i="1" dirty="0" smtClean="0"/>
              <a:t>for the Evolving Global Aviation Market Environment</a:t>
            </a:r>
          </a:p>
          <a:p>
            <a:pPr lvl="1"/>
            <a:endParaRPr lang="en-US" b="1" i="1" dirty="0" smtClean="0"/>
          </a:p>
          <a:p>
            <a:pPr lvl="1"/>
            <a:r>
              <a:rPr lang="en-US" b="1" i="1" dirty="0" smtClean="0"/>
              <a:t>Leadership in environmentally friendly aircraft designs whose use reduces aviation’s carbon signature</a:t>
            </a:r>
          </a:p>
          <a:p>
            <a:endParaRPr lang="en-US" b="1" i="1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85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MAXes</a:t>
            </a:r>
            <a:r>
              <a:rPr lang="en-US" b="1" baseline="0" dirty="0" smtClean="0"/>
              <a:t> as far as the eye can see…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52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Now, as part of a comprehensive Re-Introduction Communications plan…</a:t>
            </a:r>
          </a:p>
          <a:p>
            <a:r>
              <a:rPr lang="en-US" b="1" i="1" dirty="0" smtClean="0"/>
              <a:t>THE</a:t>
            </a:r>
            <a:r>
              <a:rPr lang="en-US" b="1" i="1" baseline="0" dirty="0" smtClean="0"/>
              <a:t> </a:t>
            </a:r>
            <a:r>
              <a:rPr lang="en-US" b="1" i="1" baseline="0" dirty="0" smtClean="0"/>
              <a:t>MONEY </a:t>
            </a:r>
            <a:r>
              <a:rPr lang="en-US" b="1" i="1" baseline="0" dirty="0" smtClean="0"/>
              <a:t>QUESTION -- S</a:t>
            </a:r>
            <a:r>
              <a:rPr lang="en-US" b="1" i="1" dirty="0" smtClean="0"/>
              <a:t>hould </a:t>
            </a:r>
            <a:r>
              <a:rPr lang="en-US" b="1" i="1" dirty="0" smtClean="0"/>
              <a:t>airlines leverage loyalty to re-introduce the MAX?</a:t>
            </a:r>
          </a:p>
          <a:p>
            <a:r>
              <a:rPr lang="en-US" b="1" i="1" dirty="0" smtClean="0"/>
              <a:t>They </a:t>
            </a:r>
            <a:r>
              <a:rPr lang="en-US" b="1" i="1" dirty="0" smtClean="0"/>
              <a:t>could ….. but ….. except for the programs’ value in targeting, they should not</a:t>
            </a:r>
          </a:p>
          <a:p>
            <a:endParaRPr lang="en-US" b="1" i="1" dirty="0" smtClean="0"/>
          </a:p>
          <a:p>
            <a:r>
              <a:rPr lang="en-US" b="1" dirty="0" smtClean="0"/>
              <a:t>GOING </a:t>
            </a:r>
            <a:r>
              <a:rPr lang="en-US" b="1" dirty="0" smtClean="0"/>
              <a:t>BACK TO THE rational analytical framework</a:t>
            </a:r>
          </a:p>
          <a:p>
            <a:pPr lvl="1"/>
            <a:r>
              <a:rPr lang="en-US" dirty="0" smtClean="0"/>
              <a:t>Perception/reality </a:t>
            </a:r>
            <a:r>
              <a:rPr lang="en-US" dirty="0" smtClean="0"/>
              <a:t>of safety is #1, essential, binary</a:t>
            </a:r>
          </a:p>
          <a:p>
            <a:pPr lvl="2"/>
            <a:r>
              <a:rPr lang="en-US" b="1" dirty="0" smtClean="0"/>
              <a:t>Not </a:t>
            </a:r>
            <a:r>
              <a:rPr lang="en-US" b="1" dirty="0" smtClean="0"/>
              <a:t>discountable or ‘incentivizable’ by price, elite qualifying miles, or points </a:t>
            </a:r>
          </a:p>
          <a:p>
            <a:pPr lvl="1"/>
            <a:r>
              <a:rPr lang="en-US" dirty="0" smtClean="0"/>
              <a:t>	</a:t>
            </a:r>
            <a:r>
              <a:rPr lang="en-US" b="1" dirty="0" smtClean="0"/>
              <a:t>WOULD </a:t>
            </a:r>
            <a:r>
              <a:rPr lang="en-US" b="1" dirty="0" smtClean="0"/>
              <a:t>YOU PAY 20% LESS FOR AN EXPERIENCE </a:t>
            </a:r>
            <a:r>
              <a:rPr lang="en-US" b="1" dirty="0" smtClean="0"/>
              <a:t>20</a:t>
            </a:r>
            <a:r>
              <a:rPr lang="en-US" b="1" dirty="0" smtClean="0"/>
              <a:t>% LESS </a:t>
            </a:r>
            <a:r>
              <a:rPr lang="en-US" b="1" dirty="0" smtClean="0"/>
              <a:t>SAFE?</a:t>
            </a:r>
          </a:p>
          <a:p>
            <a:pPr lvl="1"/>
            <a:r>
              <a:rPr lang="en-US" b="1" dirty="0" smtClean="0"/>
              <a:t>	</a:t>
            </a:r>
            <a:r>
              <a:rPr lang="en-US" b="1" baseline="0" dirty="0" smtClean="0"/>
              <a:t>IS </a:t>
            </a:r>
            <a:r>
              <a:rPr lang="en-US" b="1" baseline="0" dirty="0" smtClean="0"/>
              <a:t>THERE A</a:t>
            </a:r>
            <a:r>
              <a:rPr lang="en-US" b="1" dirty="0" smtClean="0"/>
              <a:t>   PRICE ELASTICITY   WITH RESPECT TO   SAFETY?</a:t>
            </a:r>
            <a:r>
              <a:rPr lang="en-US" dirty="0" smtClean="0"/>
              <a:t> </a:t>
            </a:r>
          </a:p>
          <a:p>
            <a:pPr lvl="0"/>
            <a:r>
              <a:rPr lang="en-US" b="1" dirty="0" smtClean="0"/>
              <a:t>At </a:t>
            </a:r>
            <a:r>
              <a:rPr lang="en-US" b="1" dirty="0" smtClean="0"/>
              <a:t>re-introduction, the baseline is the evolved 737MAX</a:t>
            </a:r>
          </a:p>
          <a:p>
            <a:pPr lvl="1"/>
            <a:r>
              <a:rPr lang="en-US" dirty="0" smtClean="0"/>
              <a:t>Regulators </a:t>
            </a:r>
            <a:r>
              <a:rPr lang="en-US" dirty="0" smtClean="0"/>
              <a:t>have re-certificated </a:t>
            </a:r>
            <a:r>
              <a:rPr lang="en-US" dirty="0" smtClean="0"/>
              <a:t>it, Airlines </a:t>
            </a:r>
            <a:r>
              <a:rPr lang="en-US" dirty="0" smtClean="0"/>
              <a:t>have re-inducted </a:t>
            </a:r>
            <a:r>
              <a:rPr lang="en-US" dirty="0" smtClean="0"/>
              <a:t>it, Crew </a:t>
            </a:r>
            <a:r>
              <a:rPr lang="en-US" dirty="0" smtClean="0"/>
              <a:t>have endorsed </a:t>
            </a:r>
            <a:r>
              <a:rPr lang="en-US" dirty="0" smtClean="0"/>
              <a:t>it</a:t>
            </a:r>
          </a:p>
          <a:p>
            <a:pPr lvl="1"/>
            <a:r>
              <a:rPr lang="en-US" dirty="0" smtClean="0"/>
              <a:t>Airlines </a:t>
            </a:r>
            <a:r>
              <a:rPr lang="en-US" dirty="0" smtClean="0"/>
              <a:t>have performed </a:t>
            </a:r>
            <a:r>
              <a:rPr lang="en-US" b="1" dirty="0" smtClean="0"/>
              <a:t>‘Confidence flying with staff and invited guests’</a:t>
            </a:r>
          </a:p>
          <a:p>
            <a:pPr lvl="1"/>
            <a:r>
              <a:rPr lang="en-US" b="1" dirty="0" smtClean="0"/>
              <a:t>Confidence </a:t>
            </a:r>
            <a:r>
              <a:rPr lang="en-US" b="1" dirty="0" smtClean="0"/>
              <a:t>Flying </a:t>
            </a:r>
            <a:r>
              <a:rPr lang="en-US" b="1" dirty="0" smtClean="0"/>
              <a:t>guests </a:t>
            </a:r>
            <a:r>
              <a:rPr lang="en-US" b="1" dirty="0" smtClean="0"/>
              <a:t>to include elite </a:t>
            </a:r>
            <a:r>
              <a:rPr lang="en-US" b="1" dirty="0" smtClean="0"/>
              <a:t>customers, corporate </a:t>
            </a:r>
            <a:r>
              <a:rPr lang="en-US" b="1" dirty="0" smtClean="0"/>
              <a:t>travel arrangers</a:t>
            </a:r>
          </a:p>
          <a:p>
            <a:pPr lvl="1"/>
            <a:endParaRPr lang="en-US" b="1" dirty="0" smtClean="0"/>
          </a:p>
          <a:p>
            <a:pPr lvl="0"/>
            <a:r>
              <a:rPr lang="en-US" b="1" dirty="0" smtClean="0"/>
              <a:t>THAT IS THE LOYALTY LEVERAGE – </a:t>
            </a:r>
            <a:r>
              <a:rPr lang="en-US" b="1" dirty="0" smtClean="0"/>
              <a:t> Targeting </a:t>
            </a:r>
            <a:r>
              <a:rPr lang="en-US" b="1" dirty="0" smtClean="0"/>
              <a:t>best customers to become </a:t>
            </a:r>
            <a:r>
              <a:rPr lang="en-US" b="1" dirty="0" smtClean="0"/>
              <a:t>influencers</a:t>
            </a:r>
            <a:endParaRPr lang="en-US" b="1" dirty="0" smtClean="0"/>
          </a:p>
          <a:p>
            <a:pPr lvl="0"/>
            <a:r>
              <a:rPr lang="en-US" b="1" dirty="0" smtClean="0"/>
              <a:t>for </a:t>
            </a:r>
            <a:r>
              <a:rPr lang="en-US" b="1" dirty="0" smtClean="0"/>
              <a:t>trial , acceptance, and word of mouth report of experience and referral  </a:t>
            </a:r>
            <a:endParaRPr lang="en-US" dirty="0" smtClean="0"/>
          </a:p>
          <a:p>
            <a:pPr lvl="0"/>
            <a:r>
              <a:rPr lang="en-US" b="1" i="1" dirty="0" smtClean="0"/>
              <a:t>his </a:t>
            </a:r>
            <a:r>
              <a:rPr lang="en-US" b="1" i="1" dirty="0" smtClean="0"/>
              <a:t>will; be an unprecedented, unusual, expensive, </a:t>
            </a:r>
            <a:r>
              <a:rPr lang="en-US" b="1" i="1" dirty="0" smtClean="0"/>
              <a:t> but necessary</a:t>
            </a:r>
          </a:p>
          <a:p>
            <a:pPr lvl="0"/>
            <a:r>
              <a:rPr lang="en-US" b="1" i="1" smtClean="0"/>
              <a:t>to </a:t>
            </a:r>
            <a:r>
              <a:rPr lang="en-US" b="1" i="1" dirty="0" smtClean="0"/>
              <a:t>ensure and </a:t>
            </a:r>
            <a:r>
              <a:rPr lang="en-US" b="1" i="1" smtClean="0"/>
              <a:t>accelerate </a:t>
            </a:r>
            <a:r>
              <a:rPr lang="en-US" b="1" i="1" smtClean="0"/>
              <a:t> crew </a:t>
            </a:r>
            <a:r>
              <a:rPr lang="en-US" b="1" i="1" dirty="0" smtClean="0"/>
              <a:t>and customer buy-in, towards preference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72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MAX Return To Service (RTS) Is Dominated by Airline Process</a:t>
            </a:r>
          </a:p>
          <a:p>
            <a:endParaRPr lang="en-US" dirty="0" smtClean="0"/>
          </a:p>
          <a:p>
            <a:r>
              <a:rPr lang="en-US" dirty="0" smtClean="0"/>
              <a:t>Maintenance, Crew</a:t>
            </a:r>
            <a:r>
              <a:rPr lang="en-US" baseline="0" dirty="0" smtClean="0"/>
              <a:t> Training, Confidence Flying, Scheduled Service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Much as 3-4 Months if Taken as a Whole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little as 1-2 Months if Performed in a Staged </a:t>
            </a:r>
            <a:r>
              <a:rPr lang="en-US" baseline="0" dirty="0" smtClean="0"/>
              <a:t>Manner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THAT TIMELINE ILLUSTRATES THE UNPRECEDENTED AIRLINE TRUST CHALLENGE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65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While holding short of loyalty incentives, </a:t>
            </a:r>
          </a:p>
          <a:p>
            <a:endParaRPr lang="en-US" b="1" dirty="0" smtClean="0"/>
          </a:p>
          <a:p>
            <a:r>
              <a:rPr lang="en-US" b="1" dirty="0" smtClean="0"/>
              <a:t>airlines should use the time in hand after FAA recertification</a:t>
            </a:r>
            <a:r>
              <a:rPr lang="en-US" b="1" baseline="0" dirty="0" smtClean="0"/>
              <a:t> and before RTS  to</a:t>
            </a:r>
            <a:r>
              <a:rPr lang="en-US" b="1" dirty="0" smtClean="0"/>
              <a:t> lead with and leverage social media</a:t>
            </a:r>
          </a:p>
          <a:p>
            <a:endParaRPr lang="en-US" b="1" dirty="0" smtClean="0"/>
          </a:p>
          <a:p>
            <a:r>
              <a:rPr lang="en-US" b="1" dirty="0" smtClean="0"/>
              <a:t>Confidence Flying with #MAX #TAGS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#IFlyTheMAX </a:t>
            </a:r>
            <a:r>
              <a:rPr lang="en-US" dirty="0" smtClean="0"/>
              <a:t>#ICrewTheMAX for </a:t>
            </a:r>
            <a:r>
              <a:rPr lang="en-US" dirty="0" smtClean="0"/>
              <a:t>Line </a:t>
            </a:r>
            <a:r>
              <a:rPr lang="en-US" dirty="0" smtClean="0"/>
              <a:t>Pilots and Flight</a:t>
            </a:r>
            <a:r>
              <a:rPr lang="en-US" baseline="0" dirty="0" smtClean="0"/>
              <a:t> Attendants</a:t>
            </a:r>
            <a:endParaRPr lang="en-US" dirty="0" smtClean="0"/>
          </a:p>
          <a:p>
            <a:pPr lvl="1"/>
            <a:r>
              <a:rPr lang="en-US" dirty="0" smtClean="0"/>
              <a:t>#</a:t>
            </a:r>
            <a:r>
              <a:rPr lang="en-US" dirty="0" smtClean="0"/>
              <a:t>IMaintainTheMAX for AMTs</a:t>
            </a:r>
          </a:p>
          <a:p>
            <a:pPr lvl="1"/>
            <a:r>
              <a:rPr lang="en-US" dirty="0" smtClean="0"/>
              <a:t>#</a:t>
            </a:r>
            <a:r>
              <a:rPr lang="en-US" dirty="0" smtClean="0"/>
              <a:t>IFlewTheMAX for Guest Passengers and Staff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And </a:t>
            </a:r>
            <a:r>
              <a:rPr lang="en-US" b="1" dirty="0" smtClean="0"/>
              <a:t>about the re-branding/re-naming talk?</a:t>
            </a:r>
          </a:p>
          <a:p>
            <a:endParaRPr lang="en-US" b="1" dirty="0" smtClean="0"/>
          </a:p>
          <a:p>
            <a:r>
              <a:rPr lang="en-US" b="1" dirty="0" smtClean="0"/>
              <a:t>Let’s face it, a MAX by any other name is…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#StillTheMAX and #JustAnother737 </a:t>
            </a:r>
            <a:r>
              <a:rPr lang="en-US" dirty="0" smtClean="0"/>
              <a:t>like the 10,000+ already delivered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And the 5100+ </a:t>
            </a:r>
            <a:r>
              <a:rPr lang="en-US" baseline="0" dirty="0" smtClean="0"/>
              <a:t> deliveries and orders </a:t>
            </a:r>
            <a:r>
              <a:rPr lang="en-US" baseline="0" dirty="0" smtClean="0"/>
              <a:t>for a 15% more efficient aircraft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Still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the MAX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30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Airlines best positioned</a:t>
            </a:r>
            <a:r>
              <a:rPr lang="en-US" dirty="0" smtClean="0"/>
              <a:t> to create/continue elite/corporate/travel arranger dialogue, with Boeing content assistance</a:t>
            </a:r>
          </a:p>
          <a:p>
            <a:endParaRPr lang="en-US" dirty="0" smtClean="0"/>
          </a:p>
          <a:p>
            <a:r>
              <a:rPr lang="en-US" b="1" dirty="0" smtClean="0"/>
              <a:t>Boeing best positioned</a:t>
            </a:r>
            <a:r>
              <a:rPr lang="en-US" dirty="0" smtClean="0"/>
              <a:t> to create/continue broad market dialogue on design evolution,</a:t>
            </a:r>
            <a:r>
              <a:rPr lang="en-US" baseline="0" dirty="0" smtClean="0"/>
              <a:t> </a:t>
            </a:r>
            <a:r>
              <a:rPr lang="en-US" dirty="0" smtClean="0"/>
              <a:t>global safety leadership in a changing global airline operating environment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Social Media INFLUENCERS</a:t>
            </a:r>
            <a:r>
              <a:rPr lang="en-US" dirty="0" smtClean="0"/>
              <a:t> will pave the way for the broad market’s acceptance as</a:t>
            </a:r>
            <a:r>
              <a:rPr lang="en-US" baseline="0" dirty="0" smtClean="0"/>
              <a:t> the </a:t>
            </a:r>
            <a:r>
              <a:rPr lang="en-US" dirty="0" smtClean="0"/>
              <a:t>737MAX returns to service</a:t>
            </a:r>
          </a:p>
          <a:p>
            <a:endParaRPr lang="en-US" dirty="0" smtClean="0"/>
          </a:p>
          <a:p>
            <a:r>
              <a:rPr lang="en-US" b="1" dirty="0" smtClean="0"/>
              <a:t>Air </a:t>
            </a:r>
            <a:r>
              <a:rPr lang="en-US" b="1" dirty="0" smtClean="0"/>
              <a:t>travelers  assume away far greater risks</a:t>
            </a:r>
            <a:r>
              <a:rPr lang="en-US" dirty="0" smtClean="0"/>
              <a:t> in every day life than they will ever experience on airline-operated aircraft</a:t>
            </a:r>
          </a:p>
          <a:p>
            <a:endParaRPr lang="en-US" b="1" dirty="0" smtClean="0"/>
          </a:p>
          <a:p>
            <a:pPr defTabSz="895542">
              <a:defRPr/>
            </a:pPr>
            <a:r>
              <a:rPr lang="en-US" b="1" dirty="0" smtClean="0"/>
              <a:t>This is NOT to forget that customers SAY </a:t>
            </a:r>
          </a:p>
          <a:p>
            <a:pPr defTabSz="895542">
              <a:defRPr/>
            </a:pPr>
            <a:endParaRPr lang="en-US" b="1" dirty="0" smtClean="0"/>
          </a:p>
          <a:p>
            <a:pPr defTabSz="895542">
              <a:defRPr/>
            </a:pPr>
            <a:r>
              <a:rPr lang="en-US" b="1" dirty="0" smtClean="0"/>
              <a:t>they prefer more environmentally sensitive travel options </a:t>
            </a:r>
          </a:p>
          <a:p>
            <a:pPr defTabSz="895542">
              <a:defRPr/>
            </a:pPr>
            <a:endParaRPr lang="en-US" b="1" dirty="0" smtClean="0"/>
          </a:p>
          <a:p>
            <a:pPr defTabSz="895542">
              <a:defRPr/>
            </a:pPr>
            <a:r>
              <a:rPr lang="en-US" b="1" dirty="0" smtClean="0"/>
              <a:t>Using a ‘green filter’,</a:t>
            </a:r>
            <a:r>
              <a:rPr lang="en-US" b="1" baseline="0" dirty="0" smtClean="0"/>
              <a:t> the </a:t>
            </a:r>
            <a:r>
              <a:rPr lang="en-US" b="1" dirty="0" smtClean="0"/>
              <a:t>737MAX responds to that desire </a:t>
            </a:r>
          </a:p>
          <a:p>
            <a:pPr defTabSz="895542">
              <a:defRPr/>
            </a:pPr>
            <a:endParaRPr lang="en-US" b="1" dirty="0" smtClean="0"/>
          </a:p>
          <a:p>
            <a:pPr defTabSz="895542">
              <a:defRPr/>
            </a:pPr>
            <a:r>
              <a:rPr lang="en-US" b="1" dirty="0" smtClean="0"/>
              <a:t>with a 15% more fuel-efficient, 15% lower carbon emissions signature </a:t>
            </a:r>
          </a:p>
          <a:p>
            <a:pPr lvl="1" defTabSz="895542">
              <a:defRPr/>
            </a:pPr>
            <a:endParaRPr lang="en-US" b="1" dirty="0" smtClean="0"/>
          </a:p>
          <a:p>
            <a:pPr lvl="1" defTabSz="895542">
              <a:defRPr/>
            </a:pPr>
            <a:r>
              <a:rPr lang="en-US" b="1" dirty="0" smtClean="0"/>
              <a:t>Greta Thunberg should </a:t>
            </a:r>
            <a:r>
              <a:rPr lang="en-US" b="1" dirty="0" smtClean="0"/>
              <a:t>approve of the MAX…</a:t>
            </a:r>
            <a:r>
              <a:rPr lang="en-US" b="1" baseline="0" dirty="0" smtClean="0"/>
              <a:t> 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Captain A. G. Lamplugh, a British pilot from the early days of aviation, </a:t>
            </a:r>
          </a:p>
          <a:p>
            <a:endParaRPr lang="en-US" dirty="0"/>
          </a:p>
          <a:p>
            <a:r>
              <a:rPr lang="en-US" dirty="0"/>
              <a:t>and later a British Aviation Insurance Group executive, </a:t>
            </a:r>
            <a:r>
              <a:rPr lang="en-US" dirty="0" smtClean="0"/>
              <a:t>once </a:t>
            </a:r>
            <a:r>
              <a:rPr lang="en-US" dirty="0"/>
              <a:t>famously said:  </a:t>
            </a:r>
          </a:p>
          <a:p>
            <a:endParaRPr lang="en-US" dirty="0"/>
          </a:p>
          <a:p>
            <a:pPr lvl="2"/>
            <a:r>
              <a:rPr lang="en-US" b="1" dirty="0"/>
              <a:t>“Aviation in itself is not inherently dangerous. </a:t>
            </a:r>
          </a:p>
          <a:p>
            <a:pPr lvl="2"/>
            <a:endParaRPr lang="en-US" b="1" dirty="0"/>
          </a:p>
          <a:p>
            <a:pPr lvl="2"/>
            <a:r>
              <a:rPr lang="en-US" b="1" dirty="0"/>
              <a:t>But to an even greater degree than the sea, </a:t>
            </a:r>
          </a:p>
          <a:p>
            <a:pPr lvl="2"/>
            <a:endParaRPr lang="en-US" b="1" dirty="0"/>
          </a:p>
          <a:p>
            <a:pPr lvl="2"/>
            <a:r>
              <a:rPr lang="en-US" b="1" dirty="0"/>
              <a:t>it is terribly unforgiving of any carelessness, </a:t>
            </a:r>
          </a:p>
          <a:p>
            <a:pPr lvl="2"/>
            <a:endParaRPr lang="en-US" b="1" dirty="0"/>
          </a:p>
          <a:p>
            <a:pPr lvl="2"/>
            <a:r>
              <a:rPr lang="en-US" b="1" dirty="0"/>
              <a:t>incapacity or neglect.”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True then, today,</a:t>
            </a:r>
            <a:r>
              <a:rPr lang="en-US" baseline="0" dirty="0" smtClean="0"/>
              <a:t> and always will be…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BTW, </a:t>
            </a:r>
            <a:r>
              <a:rPr lang="en-US" b="1" baseline="0" dirty="0" smtClean="0"/>
              <a:t>the alternative </a:t>
            </a:r>
            <a:r>
              <a:rPr lang="en-US" b="1" baseline="0" dirty="0" smtClean="0"/>
              <a:t>CAPTION</a:t>
            </a:r>
            <a:r>
              <a:rPr lang="en-US" b="0" baseline="0" dirty="0" smtClean="0"/>
              <a:t> </a:t>
            </a:r>
            <a:r>
              <a:rPr lang="en-US" b="1" baseline="0" dirty="0" smtClean="0"/>
              <a:t>for this photo</a:t>
            </a:r>
            <a:r>
              <a:rPr lang="en-US" baseline="0" dirty="0" smtClean="0"/>
              <a:t> is:</a:t>
            </a:r>
          </a:p>
          <a:p>
            <a:endParaRPr lang="en-US" baseline="0" dirty="0" smtClean="0"/>
          </a:p>
          <a:p>
            <a:pPr lvl="2"/>
            <a:r>
              <a:rPr lang="en-US" b="1" baseline="0" dirty="0" smtClean="0"/>
              <a:t>“There was only one tree, </a:t>
            </a:r>
          </a:p>
          <a:p>
            <a:pPr lvl="2"/>
            <a:endParaRPr lang="en-US" b="1" baseline="0" dirty="0" smtClean="0"/>
          </a:p>
          <a:p>
            <a:pPr lvl="2"/>
            <a:r>
              <a:rPr lang="en-US" b="1" baseline="0" dirty="0" smtClean="0"/>
              <a:t>and you had only one job…”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39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 the topic of carelessness, those of you of a certain age may remember the subject</a:t>
            </a:r>
            <a:r>
              <a:rPr lang="en-US" baseline="0" dirty="0" smtClean="0"/>
              <a:t> SNL skit…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About nuclear reactor control room safety practices.</a:t>
            </a:r>
          </a:p>
          <a:p>
            <a:endParaRPr lang="en-US" baseline="0" dirty="0" smtClean="0"/>
          </a:p>
          <a:p>
            <a:r>
              <a:rPr lang="en-US" dirty="0" smtClean="0"/>
              <a:t>Which also describes a more recent example of carelessness…</a:t>
            </a:r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Among the reasons</a:t>
            </a:r>
            <a:r>
              <a:rPr lang="en-US" b="1" baseline="0" dirty="0" smtClean="0"/>
              <a:t> </a:t>
            </a:r>
            <a:r>
              <a:rPr lang="en-US" b="1" dirty="0" smtClean="0"/>
              <a:t>cup-holders are an important design feature…</a:t>
            </a:r>
          </a:p>
          <a:p>
            <a:endParaRPr lang="en-US" b="1" dirty="0" smtClean="0"/>
          </a:p>
          <a:p>
            <a:r>
              <a:rPr lang="en-US" b="1" dirty="0" smtClean="0"/>
              <a:t>The ruling? </a:t>
            </a:r>
          </a:p>
          <a:p>
            <a:endParaRPr lang="en-US" b="1" dirty="0" smtClean="0"/>
          </a:p>
          <a:p>
            <a:r>
              <a:rPr lang="en-US" b="1" dirty="0" smtClean="0"/>
              <a:t>“A350 cockpits must have ‘liquid free’ zone after spill incidents”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15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$6000 each, with the FAA TSO and STC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10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defTabSz="895655">
              <a:defRPr/>
            </a:pPr>
            <a:r>
              <a:rPr lang="en-US" b="1" baseline="0" dirty="0" smtClean="0"/>
              <a:t>So, careful where you place your tea cup, and let’s open it up to QUESTIONS</a:t>
            </a:r>
          </a:p>
          <a:p>
            <a:pPr defTabSz="895655">
              <a:defRPr/>
            </a:pPr>
            <a:endParaRPr lang="en-US" b="1" baseline="0" dirty="0" smtClean="0"/>
          </a:p>
          <a:p>
            <a:pPr defTabSz="895655">
              <a:defRPr/>
            </a:pPr>
            <a:r>
              <a:rPr lang="en-US" b="1" baseline="0" dirty="0" smtClean="0"/>
              <a:t>WHO IS READY TO GO FLY THE 737MAX?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96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Before we start, may I have a show of hands from the audience…</a:t>
            </a:r>
          </a:p>
          <a:p>
            <a:endParaRPr lang="en-US" b="1" dirty="0" smtClean="0"/>
          </a:p>
          <a:p>
            <a:r>
              <a:rPr lang="en-US" b="1" dirty="0" smtClean="0"/>
              <a:t>How many of you…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Drove to the airport to embark on your trip to YVR?</a:t>
            </a:r>
          </a:p>
          <a:p>
            <a:endParaRPr lang="en-US" dirty="0" smtClean="0"/>
          </a:p>
          <a:p>
            <a:r>
              <a:rPr lang="en-US" dirty="0" smtClean="0"/>
              <a:t>Crossed the street while attending the conference hotel? …  Using the crosswalk, right?</a:t>
            </a:r>
          </a:p>
          <a:p>
            <a:endParaRPr lang="en-US" dirty="0" smtClean="0"/>
          </a:p>
          <a:p>
            <a:r>
              <a:rPr lang="en-US" dirty="0" smtClean="0"/>
              <a:t>Pilot your own aircraft? Have flown on a helicopter tour?   </a:t>
            </a:r>
            <a:r>
              <a:rPr lang="en-US" b="1" dirty="0" smtClean="0"/>
              <a:t>Doors</a:t>
            </a:r>
            <a:r>
              <a:rPr lang="en-US" b="1" baseline="0" dirty="0" smtClean="0"/>
              <a:t>-off?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Use an e-Scooter</a:t>
            </a:r>
            <a:r>
              <a:rPr lang="en-US" dirty="0" smtClean="0"/>
              <a:t>?  Go Bungee </a:t>
            </a:r>
            <a:r>
              <a:rPr lang="en-US" dirty="0" smtClean="0"/>
              <a:t>jumping</a:t>
            </a:r>
            <a:r>
              <a:rPr lang="en-US" dirty="0" smtClean="0"/>
              <a:t>?  Skydiving</a:t>
            </a:r>
            <a:r>
              <a:rPr lang="en-US" dirty="0" smtClean="0"/>
              <a:t>? </a:t>
            </a:r>
          </a:p>
          <a:p>
            <a:endParaRPr lang="en-US" dirty="0" smtClean="0"/>
          </a:p>
          <a:p>
            <a:r>
              <a:rPr lang="en-US" dirty="0" smtClean="0"/>
              <a:t>Plan to take a Virgin Galactic sub-orbital hop?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We assume away some fairly risky behaviors, far risker than travel by airline… </a:t>
            </a:r>
          </a:p>
          <a:p>
            <a:endParaRPr lang="en-US" b="1" dirty="0" smtClean="0"/>
          </a:p>
          <a:p>
            <a:r>
              <a:rPr lang="en-US" b="1" dirty="0" smtClean="0"/>
              <a:t>Presumably because</a:t>
            </a:r>
            <a:r>
              <a:rPr lang="en-US" b="1" baseline="0" dirty="0" smtClean="0"/>
              <a:t> we believe these to be INFORMED RISKS</a:t>
            </a:r>
            <a:endParaRPr lang="en-US" b="1" dirty="0" smtClean="0"/>
          </a:p>
          <a:p>
            <a:endParaRPr lang="en-US" dirty="0"/>
          </a:p>
          <a:p>
            <a:r>
              <a:rPr lang="en-US" b="1" dirty="0" smtClean="0"/>
              <a:t>It’s worth noting that despite tragedies, in 2019, despite continuing strong global growth in activity, aviation its experienced its third lowest accident rate ever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60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though we all say… </a:t>
            </a:r>
          </a:p>
          <a:p>
            <a:endParaRPr lang="en-US" dirty="0" smtClean="0"/>
          </a:p>
          <a:p>
            <a:r>
              <a:rPr lang="en-US" dirty="0" smtClean="0"/>
              <a:t>and think… </a:t>
            </a:r>
          </a:p>
          <a:p>
            <a:endParaRPr lang="en-US" dirty="0" smtClean="0"/>
          </a:p>
          <a:p>
            <a:r>
              <a:rPr lang="en-US" dirty="0" smtClean="0"/>
              <a:t>“Safety is Number One”… </a:t>
            </a:r>
          </a:p>
          <a:p>
            <a:endParaRPr lang="en-US" dirty="0" smtClean="0"/>
          </a:p>
          <a:p>
            <a:r>
              <a:rPr lang="en-US" dirty="0" smtClean="0"/>
              <a:t>Paramount </a:t>
            </a:r>
          </a:p>
          <a:p>
            <a:endParaRPr lang="en-US" dirty="0" smtClean="0"/>
          </a:p>
          <a:p>
            <a:r>
              <a:rPr lang="en-US" dirty="0" smtClean="0"/>
              <a:t>A binary choice.</a:t>
            </a:r>
          </a:p>
          <a:p>
            <a:endParaRPr lang="en-US" dirty="0" smtClean="0"/>
          </a:p>
          <a:p>
            <a:r>
              <a:rPr lang="en-US" dirty="0" smtClean="0"/>
              <a:t>Most would rationally think: </a:t>
            </a:r>
          </a:p>
          <a:p>
            <a:endParaRPr lang="en-US" dirty="0" smtClean="0"/>
          </a:p>
          <a:p>
            <a:r>
              <a:rPr lang="en-US" dirty="0" smtClean="0"/>
              <a:t>If it isn’t absolutely safe, I’m not doing</a:t>
            </a:r>
            <a:r>
              <a:rPr lang="en-US" baseline="0" dirty="0" smtClean="0"/>
              <a:t> it,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 riding one, or flying on it…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BTW, FAA explicitly makes no guarantees of the safety of EXPERIMENTAL commercial space flight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bon voyage!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71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655">
              <a:defRPr/>
            </a:pPr>
            <a:r>
              <a:rPr lang="en-US" dirty="0" smtClean="0"/>
              <a:t>As an aeronautical engineer, I differed with the single-input flight</a:t>
            </a:r>
            <a:r>
              <a:rPr lang="en-US" baseline="0" dirty="0" smtClean="0"/>
              <a:t> control system </a:t>
            </a:r>
            <a:r>
              <a:rPr lang="en-US" dirty="0" smtClean="0"/>
              <a:t>Boeing originally designed … </a:t>
            </a:r>
            <a:r>
              <a:rPr lang="en-US" b="1" dirty="0" smtClean="0"/>
              <a:t>COMMUNICATED…  </a:t>
            </a:r>
            <a:r>
              <a:rPr lang="en-US" dirty="0" smtClean="0"/>
              <a:t>and brought to market</a:t>
            </a:r>
          </a:p>
          <a:p>
            <a:pPr defTabSz="895655">
              <a:defRPr/>
            </a:pPr>
            <a:endParaRPr lang="en-US" dirty="0" smtClean="0"/>
          </a:p>
          <a:p>
            <a:pPr defTabSz="895655">
              <a:defRPr/>
            </a:pPr>
            <a:r>
              <a:rPr lang="en-US" dirty="0" smtClean="0"/>
              <a:t>But I agree with how they modified it</a:t>
            </a:r>
          </a:p>
          <a:p>
            <a:pPr defTabSz="895655">
              <a:defRPr/>
            </a:pPr>
            <a:endParaRPr lang="en-US" dirty="0" smtClean="0"/>
          </a:p>
          <a:p>
            <a:pPr defTabSz="895655">
              <a:defRPr/>
            </a:pPr>
            <a:r>
              <a:rPr lang="en-US" dirty="0" smtClean="0"/>
              <a:t>	</a:t>
            </a:r>
            <a:r>
              <a:rPr lang="en-US" b="1" dirty="0" smtClean="0"/>
              <a:t>(And should have designed it from the start -- if only to be more transparent and forgiving in use, where airmanship and maintenance of jet transports are in the relatively early days) </a:t>
            </a:r>
          </a:p>
          <a:p>
            <a:endParaRPr lang="en-US" dirty="0" smtClean="0"/>
          </a:p>
          <a:p>
            <a:r>
              <a:rPr lang="en-US" dirty="0" smtClean="0"/>
              <a:t>I have spoken at length</a:t>
            </a:r>
            <a:r>
              <a:rPr lang="en-US" baseline="0" dirty="0" smtClean="0"/>
              <a:t> with 737MAX line plots from several airlines and </a:t>
            </a:r>
            <a:r>
              <a:rPr lang="en-US" dirty="0" smtClean="0"/>
              <a:t>experienced SIM sessions illustrating how the original and evolved systems perform</a:t>
            </a:r>
          </a:p>
          <a:p>
            <a:endParaRPr lang="en-US" dirty="0" smtClean="0"/>
          </a:p>
          <a:p>
            <a:r>
              <a:rPr lang="en-US" dirty="0" smtClean="0"/>
              <a:t>I would have gladly flown JFK to Vancouver on a 737MAX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12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core issue underpinning the 737MAX re-introduction is TRUST </a:t>
            </a:r>
          </a:p>
          <a:p>
            <a:endParaRPr lang="en-US" dirty="0" smtClean="0"/>
          </a:p>
          <a:p>
            <a:r>
              <a:rPr lang="en-US" dirty="0" smtClean="0"/>
              <a:t>Of ALL the parties involved</a:t>
            </a:r>
          </a:p>
          <a:p>
            <a:endParaRPr lang="en-US" dirty="0" smtClean="0"/>
          </a:p>
          <a:p>
            <a:r>
              <a:rPr lang="en-US" dirty="0" smtClean="0"/>
              <a:t>TRUST of the regulator, FAA</a:t>
            </a:r>
          </a:p>
          <a:p>
            <a:endParaRPr lang="en-US" dirty="0" smtClean="0"/>
          </a:p>
          <a:p>
            <a:r>
              <a:rPr lang="en-US" dirty="0" smtClean="0"/>
              <a:t>TRUST of the equipment</a:t>
            </a:r>
          </a:p>
          <a:p>
            <a:endParaRPr lang="en-US" dirty="0" smtClean="0"/>
          </a:p>
          <a:p>
            <a:r>
              <a:rPr lang="en-US" dirty="0" smtClean="0"/>
              <a:t>TRUST of the operating</a:t>
            </a:r>
            <a:r>
              <a:rPr lang="en-US" baseline="0" dirty="0" smtClean="0"/>
              <a:t> airlines, maintainers and flight crews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When that work is done…</a:t>
            </a:r>
          </a:p>
          <a:p>
            <a:endParaRPr lang="en-US" dirty="0" smtClean="0"/>
          </a:p>
          <a:p>
            <a:r>
              <a:rPr lang="en-US" dirty="0" smtClean="0"/>
              <a:t>Restoring frequent/corporate/broad market TRUST is going to require a comprehensive campaign…</a:t>
            </a:r>
          </a:p>
          <a:p>
            <a:endParaRPr lang="en-US" dirty="0" smtClean="0"/>
          </a:p>
          <a:p>
            <a:r>
              <a:rPr lang="en-US" dirty="0" smtClean="0"/>
              <a:t>Of equipment modifications, regulatory review and action, airline training and procedural changes, </a:t>
            </a:r>
          </a:p>
          <a:p>
            <a:endParaRPr lang="en-US" dirty="0" smtClean="0"/>
          </a:p>
          <a:p>
            <a:r>
              <a:rPr lang="en-US" dirty="0" smtClean="0"/>
              <a:t>And throughout that process, effective COMMUNICATIONS from each of the TRUST parties</a:t>
            </a:r>
          </a:p>
          <a:p>
            <a:endParaRPr lang="en-US" dirty="0" smtClean="0"/>
          </a:p>
          <a:p>
            <a:r>
              <a:rPr lang="en-US" dirty="0" smtClean="0"/>
              <a:t>Can emotions and CONCERNS be addressed rationally?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Can </a:t>
            </a:r>
            <a:r>
              <a:rPr lang="en-US" dirty="0" smtClean="0"/>
              <a:t>TRUST be restored?</a:t>
            </a:r>
          </a:p>
          <a:p>
            <a:endParaRPr lang="en-US" dirty="0" smtClean="0"/>
          </a:p>
          <a:p>
            <a:r>
              <a:rPr lang="en-US" dirty="0" smtClean="0"/>
              <a:t>I will </a:t>
            </a:r>
            <a:r>
              <a:rPr lang="en-US" dirty="0"/>
              <a:t>offer you the </a:t>
            </a:r>
            <a:r>
              <a:rPr lang="en-US" dirty="0" smtClean="0"/>
              <a:t>views </a:t>
            </a:r>
            <a:r>
              <a:rPr lang="en-US" dirty="0"/>
              <a:t>of an aeronautical engineer, airline fleet planner, loyalty marketer, and airline industry </a:t>
            </a:r>
            <a:r>
              <a:rPr lang="en-US" dirty="0" smtClean="0"/>
              <a:t>analyst, </a:t>
            </a:r>
            <a:r>
              <a:rPr lang="en-US" dirty="0" smtClean="0"/>
              <a:t>who, like you, often </a:t>
            </a:r>
            <a:r>
              <a:rPr lang="en-US" dirty="0" smtClean="0"/>
              <a:t>flies as a passenger, choosing both airline, and equipment type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91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of course, is what the</a:t>
            </a:r>
            <a:r>
              <a:rPr lang="en-US" baseline="0" dirty="0" smtClean="0"/>
              <a:t> industry wants to avoid…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ANY EQUIPMENT OPERATED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Mitigating AVOIDANCE when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BOOKING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BOARDING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especially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FLYING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71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OK, so what are the two, </a:t>
            </a:r>
            <a:r>
              <a:rPr lang="en-US" b="1" dirty="0" smtClean="0"/>
              <a:t>POLAR OPPOSITE</a:t>
            </a:r>
            <a:r>
              <a:rPr lang="en-US" dirty="0" smtClean="0"/>
              <a:t>  perspectives here?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/>
              <a:t>Rationalists</a:t>
            </a:r>
            <a:r>
              <a:rPr lang="en-US" dirty="0" smtClean="0"/>
              <a:t> (the analytical) believe concepts and knowledge can be gained independently of sensory experience 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Empiricists</a:t>
            </a:r>
            <a:r>
              <a:rPr lang="en-US" dirty="0" smtClean="0"/>
              <a:t> (the </a:t>
            </a:r>
            <a:r>
              <a:rPr lang="en-US" b="1" dirty="0" smtClean="0"/>
              <a:t>SHOW ME</a:t>
            </a:r>
            <a:r>
              <a:rPr lang="en-US" dirty="0" smtClean="0"/>
              <a:t> group) believe that sensory experience is the ultimate and ONLY source of all concepts and knowledge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HOW DO WE BRIDGE THAT GAP? </a:t>
            </a:r>
          </a:p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b="1" dirty="0" smtClean="0"/>
              <a:t>WHEN</a:t>
            </a:r>
            <a:r>
              <a:rPr lang="en-US" b="1" baseline="0" dirty="0" smtClean="0"/>
              <a:t> WE CANNOT    CURRENTLY    FLY AND EXPERIENCE THE MAX?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	WHEN NO ONE OUTSIDE BOEING TEST and AIRLINE FERRY FLYING HAS? </a:t>
            </a:r>
          </a:p>
          <a:p>
            <a:endParaRPr lang="en-US" b="1" baseline="0" dirty="0" smtClean="0"/>
          </a:p>
          <a:p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Consumer expectations are shaped by every interaction. </a:t>
            </a:r>
          </a:p>
          <a:p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recent experience influences expectations for the next.</a:t>
            </a:r>
          </a:p>
          <a:p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MOST RECENT EXPERIENCES BEING TRAGIC,  HOW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THE MAX RECOVER?</a:t>
            </a:r>
          </a:p>
          <a:p>
            <a:endParaRPr lang="en-US" sz="1200" b="1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paraphrase Ronald Reagan, “TRUST, and VERIFY” 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19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Important</a:t>
            </a:r>
            <a:r>
              <a:rPr lang="en-US" baseline="0" dirty="0" smtClean="0"/>
              <a:t> to remember that there is still a large “Fear of Flying” remediation industry…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7F67D-501F-4E0A-814D-67CA7778E65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CA1FA-CC83-46CB-B7B2-9B19F75B3491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0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6265-AEB3-4020-891F-C358ABAF17CA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AF3-9B96-4039-B032-952C4571E85A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8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0C15-457E-4D08-99CF-22FAE4B995E7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1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3DEE-FF11-420E-8DAA-C5FADE1A4519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81D1-126B-4C76-978F-30BF13B26167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31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7DE-FFAD-45FC-9391-BE79A5F1DE99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00E4-5FEB-44A3-95E7-90270854FCB4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3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0854-803D-42F0-910F-2ECE8EE8847C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5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A631-C978-48D1-9A5E-43A4ED4AEB84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2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D5D2-1CA7-44F4-BC97-CA4040F1BD92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3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A5FBC-FE0B-4E01-835F-527843270455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4936A-E2D2-44E8-9C77-5BCAFFC81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80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microsoft.com/office/2007/relationships/media" Target="../media/media2.wm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rold Faltermeyer - Top Gun Anthem (Movie Version - Rare) - RIP Tony Sco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pic>
        <p:nvPicPr>
          <p:cNvPr id="3" name="Stunning!  Boeing's 737 MAX on Flying Display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466"/>
                  <p14:fade out="1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42938"/>
            <a:ext cx="9144000" cy="38576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9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86868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Can the Market’s Views </a:t>
            </a:r>
            <a:br>
              <a:rPr lang="en-US" b="1" dirty="0" smtClean="0"/>
            </a:br>
            <a:r>
              <a:rPr lang="en-US" b="1" dirty="0" smtClean="0"/>
              <a:t>of </a:t>
            </a:r>
            <a:r>
              <a:rPr lang="en-US" b="1" i="1" dirty="0" smtClean="0"/>
              <a:t>TRUST</a:t>
            </a:r>
            <a:r>
              <a:rPr lang="en-US" b="1" dirty="0" smtClean="0"/>
              <a:t> (</a:t>
            </a:r>
            <a:r>
              <a:rPr lang="en-US" b="1" i="1" dirty="0" smtClean="0"/>
              <a:t>Safety)</a:t>
            </a:r>
            <a:r>
              <a:rPr lang="en-US" b="1" dirty="0" smtClean="0"/>
              <a:t> Be Swayed?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52550"/>
            <a:ext cx="84582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i="1" dirty="0" smtClean="0"/>
              <a:t>Baseline</a:t>
            </a:r>
          </a:p>
          <a:p>
            <a:pPr lvl="1"/>
            <a:r>
              <a:rPr lang="en-US" sz="3000" b="1" i="1" dirty="0" smtClean="0"/>
              <a:t>PROS: vanishingly low airline accident rate</a:t>
            </a:r>
          </a:p>
          <a:p>
            <a:pPr lvl="1"/>
            <a:r>
              <a:rPr lang="en-US" sz="3000" b="1" i="1" dirty="0" smtClean="0"/>
              <a:t>CONS: 2 accidents, corp comm, social media</a:t>
            </a:r>
          </a:p>
          <a:p>
            <a:r>
              <a:rPr lang="en-US" sz="3000" b="1" i="1" dirty="0" smtClean="0"/>
              <a:t>A rational analytical framework</a:t>
            </a:r>
            <a:endParaRPr lang="en-US" sz="3000" b="1" dirty="0" smtClean="0"/>
          </a:p>
          <a:p>
            <a:pPr lvl="1"/>
            <a:r>
              <a:rPr lang="en-US" sz="3000" b="1" i="1" dirty="0" smtClean="0"/>
              <a:t>With an empirical frame of reference</a:t>
            </a:r>
          </a:p>
          <a:p>
            <a:r>
              <a:rPr lang="en-US" sz="3000" b="1" i="1" dirty="0" smtClean="0"/>
              <a:t>Prior experience informs the strategy for ‘evolved’ 737MAX reintroduction </a:t>
            </a:r>
          </a:p>
          <a:p>
            <a:pPr lvl="1"/>
            <a:r>
              <a:rPr lang="en-US" sz="3000" b="1" i="1" dirty="0"/>
              <a:t>B</a:t>
            </a:r>
            <a:r>
              <a:rPr lang="en-US" sz="3000" b="1" i="1" dirty="0" smtClean="0"/>
              <a:t>ut not how rapidly the market will respond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418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Regulatory TRUST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34728"/>
            <a:ext cx="80772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MAX derives from a globally vetted design</a:t>
            </a:r>
          </a:p>
          <a:p>
            <a:r>
              <a:rPr lang="en-US" b="1" dirty="0" smtClean="0"/>
              <a:t>Aircraft use case continues to change, globally  </a:t>
            </a:r>
          </a:p>
          <a:p>
            <a:r>
              <a:rPr lang="en-US" b="1" dirty="0" smtClean="0"/>
              <a:t>Accidents forced change to design/oversight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Created a thorny communications issue</a:t>
            </a:r>
          </a:p>
          <a:p>
            <a:pPr lvl="1"/>
            <a:r>
              <a:rPr lang="en-US" b="1" dirty="0" smtClean="0"/>
              <a:t>For Boeing</a:t>
            </a:r>
          </a:p>
          <a:p>
            <a:pPr lvl="1"/>
            <a:r>
              <a:rPr lang="en-US" b="1" dirty="0" smtClean="0"/>
              <a:t>For the FAA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4" y="667941"/>
            <a:ext cx="7610475" cy="380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Equipment TRUST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00150"/>
            <a:ext cx="7848600" cy="36576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Rationally:  a single, global, level of safety</a:t>
            </a:r>
          </a:p>
          <a:p>
            <a:endParaRPr lang="en-US" b="1" dirty="0" smtClean="0"/>
          </a:p>
          <a:p>
            <a:r>
              <a:rPr lang="en-US" b="1" dirty="0" smtClean="0"/>
              <a:t>All aircraft evolve over their service lives</a:t>
            </a:r>
          </a:p>
          <a:p>
            <a:pPr lvl="1"/>
            <a:r>
              <a:rPr lang="en-US" b="1" dirty="0" smtClean="0"/>
              <a:t>From delivery to delivery</a:t>
            </a:r>
          </a:p>
          <a:p>
            <a:pPr lvl="1"/>
            <a:r>
              <a:rPr lang="en-US" b="1" dirty="0" smtClean="0"/>
              <a:t>From delivery to retirement</a:t>
            </a:r>
          </a:p>
          <a:p>
            <a:endParaRPr lang="en-US" b="1" dirty="0" smtClean="0"/>
          </a:p>
          <a:p>
            <a:r>
              <a:rPr lang="en-US" b="1" dirty="0" smtClean="0"/>
              <a:t>Empirical evidence:  post-grounding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7250"/>
            <a:ext cx="73152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Airline TRUST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00151"/>
            <a:ext cx="84582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Airlines know and trust their equipment</a:t>
            </a:r>
          </a:p>
          <a:p>
            <a:r>
              <a:rPr lang="en-US" b="1" dirty="0" smtClean="0"/>
              <a:t>Airlines maintain constant dialogue</a:t>
            </a:r>
          </a:p>
          <a:p>
            <a:pPr lvl="1"/>
            <a:r>
              <a:rPr lang="en-US" b="1" dirty="0" smtClean="0"/>
              <a:t>With crew, customers, corporate travel arrangers</a:t>
            </a:r>
          </a:p>
          <a:p>
            <a:pPr marL="457200" lvl="1" indent="0">
              <a:buNone/>
            </a:pPr>
            <a:endParaRPr lang="en-US" b="1" dirty="0" smtClean="0"/>
          </a:p>
          <a:p>
            <a:r>
              <a:rPr lang="en-US" b="1" dirty="0" smtClean="0"/>
              <a:t>Airlines are best positioned to evoke trust</a:t>
            </a:r>
          </a:p>
          <a:p>
            <a:pPr lvl="1"/>
            <a:r>
              <a:rPr lang="en-US" b="1" dirty="0" smtClean="0"/>
              <a:t>Have the direct customer relationships, targeting</a:t>
            </a:r>
          </a:p>
          <a:p>
            <a:pPr lvl="1"/>
            <a:r>
              <a:rPr lang="en-US" b="1" dirty="0" smtClean="0"/>
              <a:t>Boeing providing content assistance, support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MAX-less Summer 2020?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Typical ‘Rolling Delay’…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5770" y="3711446"/>
            <a:ext cx="286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Graphic:  CNBC (14FEB2020)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4500"/>
            <a:ext cx="8229600" cy="20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‘Best Customer’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1"/>
            <a:ext cx="8229600" cy="361949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Loyals </a:t>
            </a:r>
            <a:r>
              <a:rPr lang="en-US" b="1" dirty="0"/>
              <a:t>trust </a:t>
            </a:r>
            <a:r>
              <a:rPr lang="en-US" b="1" dirty="0" smtClean="0"/>
              <a:t>their airlines – </a:t>
            </a:r>
            <a:r>
              <a:rPr lang="en-US" b="1" i="1" dirty="0" smtClean="0"/>
              <a:t>usually</a:t>
            </a:r>
          </a:p>
          <a:p>
            <a:pPr lvl="1"/>
            <a:r>
              <a:rPr lang="en-US" b="1" i="1" dirty="0" smtClean="0"/>
              <a:t>Social media firestorm results from failures</a:t>
            </a:r>
          </a:p>
          <a:p>
            <a:pPr lvl="1"/>
            <a:endParaRPr lang="en-US" b="1" i="1" dirty="0" smtClean="0"/>
          </a:p>
          <a:p>
            <a:r>
              <a:rPr lang="en-US" b="1" dirty="0" smtClean="0"/>
              <a:t>Loyals will accept and trust the </a:t>
            </a:r>
            <a:r>
              <a:rPr lang="en-US" b="1" dirty="0"/>
              <a:t>737MAX… </a:t>
            </a:r>
          </a:p>
          <a:p>
            <a:pPr lvl="2"/>
            <a:r>
              <a:rPr lang="en-US" b="1" dirty="0" smtClean="0"/>
              <a:t>‘Best </a:t>
            </a:r>
            <a:r>
              <a:rPr lang="en-US" b="1" dirty="0"/>
              <a:t>Informed – Most </a:t>
            </a:r>
            <a:r>
              <a:rPr lang="en-US" b="1" dirty="0" smtClean="0"/>
              <a:t>Accepting’ </a:t>
            </a:r>
            <a:r>
              <a:rPr lang="en-US" b="1" dirty="0"/>
              <a:t>+ </a:t>
            </a:r>
            <a:r>
              <a:rPr lang="en-US" b="1" dirty="0" smtClean="0"/>
              <a:t>Experience</a:t>
            </a:r>
          </a:p>
          <a:p>
            <a:pPr lvl="2"/>
            <a:endParaRPr lang="en-US" b="1" i="1" dirty="0"/>
          </a:p>
          <a:p>
            <a:r>
              <a:rPr lang="en-US" b="1" i="1" dirty="0" smtClean="0"/>
              <a:t>737MAX </a:t>
            </a:r>
            <a:r>
              <a:rPr lang="en-US" b="1" i="1" dirty="0"/>
              <a:t>will rapidly gain public confidence</a:t>
            </a:r>
          </a:p>
          <a:p>
            <a:pPr lvl="1"/>
            <a:r>
              <a:rPr lang="en-US" b="1" dirty="0"/>
              <a:t>At 10x the 787 rate, considering fleet size, mission profile, and number of customers flown per day, social media acceleration and ’halo</a:t>
            </a:r>
            <a:r>
              <a:rPr lang="en-US" b="1" dirty="0" smtClean="0"/>
              <a:t>’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rt.000\Desktop\Vancouver MAX\MAX tai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28650"/>
            <a:ext cx="8229600" cy="385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09612"/>
            <a:ext cx="8686800" cy="1557338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Reintroducing the 737MAX</a:t>
            </a:r>
            <a:r>
              <a:rPr lang="en-US" sz="5800" b="1" dirty="0" smtClean="0">
                <a:solidFill>
                  <a:schemeClr val="tx1"/>
                </a:solidFill>
              </a:rPr>
              <a:t/>
            </a:r>
            <a:br>
              <a:rPr lang="en-US" sz="58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5000" b="1" dirty="0" smtClean="0">
                <a:solidFill>
                  <a:schemeClr val="tx1"/>
                </a:solidFill>
              </a:rPr>
              <a:t>REGAINING TRUST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71850"/>
            <a:ext cx="7467600" cy="1600200"/>
          </a:xfrm>
        </p:spPr>
        <p:txBody>
          <a:bodyPr>
            <a:normAutofit fontScale="62500" lnSpcReduction="20000"/>
          </a:bodyPr>
          <a:lstStyle/>
          <a:p>
            <a:endParaRPr lang="en-US" sz="2000" i="1" cap="small" dirty="0" smtClean="0">
              <a:latin typeface="Copperplate Gothic Bold" panose="020E0705020206020404" pitchFamily="34" charset="0"/>
            </a:endParaRPr>
          </a:p>
          <a:p>
            <a:endParaRPr lang="en-US" sz="2000" i="1" cap="small" dirty="0">
              <a:latin typeface="Copperplate Gothic Bold" panose="020E0705020206020404" pitchFamily="34" charset="0"/>
            </a:endParaRPr>
          </a:p>
          <a:p>
            <a:endParaRPr lang="en-US" sz="2000" i="1" cap="small" dirty="0" smtClean="0">
              <a:latin typeface="Copperplate Gothic Bold" panose="020E0705020206020404" pitchFamily="34" charset="0"/>
            </a:endParaRPr>
          </a:p>
          <a:p>
            <a:endParaRPr lang="en-US" sz="2000" i="1" cap="small" dirty="0" smtClean="0">
              <a:latin typeface="Copperplate Gothic Bold" panose="020E0705020206020404" pitchFamily="34" charset="0"/>
            </a:endParaRPr>
          </a:p>
          <a:p>
            <a:endParaRPr lang="en-US" sz="2000" i="1" cap="small" dirty="0">
              <a:latin typeface="Copperplate Gothic Bold" panose="020E0705020206020404" pitchFamily="34" charset="0"/>
            </a:endParaRPr>
          </a:p>
          <a:p>
            <a:endParaRPr lang="en-US" sz="2000" i="1" cap="small" dirty="0">
              <a:latin typeface="Copperplate Gothic Bold" panose="020E0705020206020404" pitchFamily="34" charset="0"/>
            </a:endParaRPr>
          </a:p>
          <a:p>
            <a:r>
              <a:rPr lang="en-US" sz="2000" i="1" cap="small" dirty="0" smtClean="0">
                <a:latin typeface="Copperplate Gothic Bold" panose="020E0705020206020404" pitchFamily="34" charset="0"/>
              </a:rPr>
              <a:t>				</a:t>
            </a:r>
            <a:r>
              <a:rPr lang="en-US" sz="1600" i="1" cap="small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R.W. Mann &amp; Company, Inc.</a:t>
            </a:r>
          </a:p>
          <a:p>
            <a:r>
              <a:rPr lang="en-US" sz="1600" i="1" cap="small" dirty="0" smtClean="0">
                <a:solidFill>
                  <a:schemeClr val="tx1"/>
                </a:solidFill>
                <a:latin typeface="Copperplate Gothic Bold" panose="020E0705020206020404" pitchFamily="34" charset="0"/>
              </a:rPr>
              <a:t>				February 26, 2020</a:t>
            </a:r>
            <a:endParaRPr lang="en-US" sz="1600" i="1" cap="small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24150"/>
            <a:ext cx="3657600" cy="14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About Broad Market TRUST?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37719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Pareto Principle/The 80:20 Rule/’The Vital Few’</a:t>
            </a:r>
          </a:p>
          <a:p>
            <a:pPr lvl="1"/>
            <a:r>
              <a:rPr lang="en-US" b="1" dirty="0" smtClean="0"/>
              <a:t>Loyals represent 20% of passengers, 80% of revenue</a:t>
            </a:r>
          </a:p>
          <a:p>
            <a:pPr lvl="1"/>
            <a:r>
              <a:rPr lang="en-US" b="1" dirty="0" smtClean="0"/>
              <a:t>Informed ‘loyals’ trust, trial, accept, advocate/LTR/NPS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Will the broad market of 80% ‘infrequents’ follow?</a:t>
            </a:r>
          </a:p>
          <a:p>
            <a:endParaRPr lang="en-US" b="1" dirty="0" smtClean="0"/>
          </a:p>
          <a:p>
            <a:r>
              <a:rPr lang="en-US" b="1" dirty="0" smtClean="0"/>
              <a:t>Boeing broad market communications should supplement airline-targeted communications</a:t>
            </a:r>
          </a:p>
          <a:p>
            <a:endParaRPr lang="en-US" b="1" dirty="0"/>
          </a:p>
          <a:p>
            <a:r>
              <a:rPr lang="en-US" b="1" dirty="0"/>
              <a:t>Airline use-case demographics </a:t>
            </a:r>
            <a:r>
              <a:rPr lang="en-US" b="1" dirty="0" smtClean="0"/>
              <a:t>drive change</a:t>
            </a:r>
            <a:endParaRPr lang="en-US" b="1" dirty="0"/>
          </a:p>
          <a:p>
            <a:pPr lvl="1"/>
            <a:r>
              <a:rPr lang="en-US" b="1" i="1" dirty="0"/>
              <a:t>Evolutionary and generational changes</a:t>
            </a:r>
          </a:p>
          <a:p>
            <a:pPr lvl="1"/>
            <a:r>
              <a:rPr lang="en-US" b="1" i="1" dirty="0" smtClean="0"/>
              <a:t>Manufacturer and regulator research </a:t>
            </a:r>
            <a:r>
              <a:rPr lang="en-US" b="1" i="1" dirty="0"/>
              <a:t>leadership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bert.000\Desktop\Vancouver MAX\MAX Night Ramp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229600" cy="410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0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2900"/>
            <a:ext cx="8534400" cy="857250"/>
          </a:xfrm>
        </p:spPr>
        <p:txBody>
          <a:bodyPr>
            <a:normAutofit/>
          </a:bodyPr>
          <a:lstStyle/>
          <a:p>
            <a:r>
              <a:rPr lang="en-US" b="1" dirty="0" smtClean="0"/>
              <a:t>Should Airlines Leverage Loyalty?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57300"/>
            <a:ext cx="8534400" cy="3600450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 smtClean="0"/>
              <a:t>Could… but except for targeting, should not</a:t>
            </a:r>
          </a:p>
          <a:p>
            <a:pPr lvl="1"/>
            <a:endParaRPr lang="en-US" b="1" i="1" dirty="0" smtClean="0"/>
          </a:p>
          <a:p>
            <a:r>
              <a:rPr lang="en-US" b="1" i="1" dirty="0" smtClean="0"/>
              <a:t>Airlines can -- and must  -- micro-target at scale</a:t>
            </a:r>
          </a:p>
          <a:p>
            <a:pPr lvl="1"/>
            <a:endParaRPr lang="en-US" b="1" i="1" dirty="0" smtClean="0"/>
          </a:p>
          <a:p>
            <a:r>
              <a:rPr lang="en-US" b="1" dirty="0" smtClean="0"/>
              <a:t>Perception/reality of safety is #1, essential, binary</a:t>
            </a:r>
          </a:p>
          <a:p>
            <a:endParaRPr lang="en-US" b="1" i="1" dirty="0" smtClean="0"/>
          </a:p>
          <a:p>
            <a:r>
              <a:rPr lang="en-US" b="1" i="1" dirty="0" smtClean="0"/>
              <a:t>Industry-wide, an unprecedented, expensive, but necessary informational and experiential effort will be underway</a:t>
            </a:r>
          </a:p>
          <a:p>
            <a:pPr lvl="1"/>
            <a:r>
              <a:rPr lang="en-US" b="1" dirty="0" smtClean="0"/>
              <a:t>to ensure crew confidence</a:t>
            </a:r>
          </a:p>
          <a:p>
            <a:pPr lvl="1"/>
            <a:r>
              <a:rPr lang="en-US" b="1" dirty="0" smtClean="0"/>
              <a:t>to accelerate customer re-trial/acceptance/preference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 RTS Dominated by Airline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097610" cy="3771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752201"/>
            <a:ext cx="342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 FAA, Boeing, Credit Suisse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28852"/>
            <a:ext cx="8097610" cy="115744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91000" y="3528852"/>
            <a:ext cx="2743200" cy="47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Airlines Should Leverage Social Media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Influencer #MAXtags </a:t>
            </a:r>
          </a:p>
          <a:p>
            <a:pPr lvl="1"/>
            <a:r>
              <a:rPr lang="en-US" sz="2000" b="1" dirty="0" smtClean="0"/>
              <a:t>#IFlyTheMAX   #ICrewTheMAX   #IMaintainTheMAX</a:t>
            </a:r>
          </a:p>
          <a:p>
            <a:pPr lvl="1"/>
            <a:r>
              <a:rPr lang="en-US" sz="2000" b="1" dirty="0" smtClean="0"/>
              <a:t>#IChooseTheMAX</a:t>
            </a:r>
            <a:r>
              <a:rPr lang="en-US" sz="2000" b="1" dirty="0"/>
              <a:t> </a:t>
            </a:r>
            <a:r>
              <a:rPr lang="en-US" sz="2000" b="1" dirty="0" smtClean="0"/>
              <a:t>  #IFlewTheMAX </a:t>
            </a:r>
          </a:p>
          <a:p>
            <a:pPr lvl="1"/>
            <a:r>
              <a:rPr lang="en-US" sz="2000" b="1" dirty="0" smtClean="0"/>
              <a:t>#MakeMineA737MAX</a:t>
            </a:r>
          </a:p>
          <a:p>
            <a:pPr lvl="1"/>
            <a:r>
              <a:rPr lang="en-US" sz="2000" b="1" dirty="0" smtClean="0"/>
              <a:t>#</a:t>
            </a:r>
            <a:r>
              <a:rPr lang="en-US" sz="2000" b="1" dirty="0" err="1" smtClean="0"/>
              <a:t>ToTheMAX</a:t>
            </a:r>
            <a:endParaRPr lang="en-US" sz="2000" b="1" dirty="0" smtClean="0"/>
          </a:p>
          <a:p>
            <a:pPr marL="457200" lvl="1" indent="0">
              <a:buNone/>
            </a:pPr>
            <a:endParaRPr lang="en-US" sz="2000" b="1" dirty="0" smtClean="0"/>
          </a:p>
          <a:p>
            <a:r>
              <a:rPr lang="en-US" sz="2000" b="1" dirty="0" smtClean="0"/>
              <a:t>And On The Re-Branding Question… A MAX By Any Other Name Is…</a:t>
            </a:r>
          </a:p>
          <a:p>
            <a:pPr lvl="1"/>
            <a:r>
              <a:rPr lang="en-US" sz="2000" b="1" dirty="0" smtClean="0"/>
              <a:t>#JustAnother737</a:t>
            </a:r>
          </a:p>
          <a:p>
            <a:pPr lvl="1"/>
            <a:r>
              <a:rPr lang="en-US" sz="2000" b="1" dirty="0" smtClean="0"/>
              <a:t>#StillTheMAX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Summary: Reintroducing the 737MAX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8001000" cy="371475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Airlines best positioned</a:t>
            </a:r>
            <a:r>
              <a:rPr lang="en-US" dirty="0" smtClean="0"/>
              <a:t> </a:t>
            </a:r>
            <a:r>
              <a:rPr lang="en-US" sz="3100" dirty="0" smtClean="0"/>
              <a:t>to target, create, continue elite/corporate/travel arranger dialogue, with Boeing content assistance</a:t>
            </a:r>
          </a:p>
          <a:p>
            <a:r>
              <a:rPr lang="en-US" b="1" dirty="0" smtClean="0"/>
              <a:t>Best Customers </a:t>
            </a:r>
            <a:r>
              <a:rPr lang="en-US" sz="3100" dirty="0" smtClean="0"/>
              <a:t>and</a:t>
            </a:r>
            <a:r>
              <a:rPr lang="en-US" b="1" dirty="0" smtClean="0"/>
              <a:t> Social </a:t>
            </a:r>
            <a:r>
              <a:rPr lang="en-US" b="1" dirty="0"/>
              <a:t>Media influencers</a:t>
            </a:r>
            <a:r>
              <a:rPr lang="en-US" dirty="0"/>
              <a:t> </a:t>
            </a:r>
            <a:r>
              <a:rPr lang="en-US" sz="3100" dirty="0"/>
              <a:t>will pave the way for 737MAX return to service</a:t>
            </a:r>
          </a:p>
          <a:p>
            <a:r>
              <a:rPr lang="en-US" b="1" dirty="0" smtClean="0"/>
              <a:t>Boeing best positioned</a:t>
            </a:r>
            <a:r>
              <a:rPr lang="en-US" dirty="0" smtClean="0"/>
              <a:t> </a:t>
            </a:r>
            <a:r>
              <a:rPr lang="en-US" sz="3100" dirty="0" smtClean="0"/>
              <a:t>to create/continue broad market dialogue on MAX, global safety leadership in the evolving airline environment</a:t>
            </a:r>
          </a:p>
          <a:p>
            <a:r>
              <a:rPr lang="en-US" b="1" dirty="0" smtClean="0"/>
              <a:t>Air travelers </a:t>
            </a:r>
            <a:r>
              <a:rPr lang="en-US" b="1" dirty="0"/>
              <a:t>assume away far greater risks</a:t>
            </a:r>
            <a:r>
              <a:rPr lang="en-US" dirty="0"/>
              <a:t> </a:t>
            </a:r>
            <a:r>
              <a:rPr lang="en-US" sz="3100" dirty="0" smtClean="0"/>
              <a:t>every </a:t>
            </a:r>
            <a:r>
              <a:rPr lang="en-US" sz="3100" dirty="0"/>
              <a:t>day </a:t>
            </a:r>
            <a:r>
              <a:rPr lang="en-US" sz="3100" dirty="0" smtClean="0"/>
              <a:t>than </a:t>
            </a:r>
            <a:r>
              <a:rPr lang="en-US" sz="3100" dirty="0"/>
              <a:t>they will ever experience on airline-operated </a:t>
            </a:r>
            <a:r>
              <a:rPr lang="en-US" sz="3100" dirty="0" smtClean="0"/>
              <a:t>aircraft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b="1" dirty="0" smtClean="0"/>
              <a:t>‘The Pepsi Syndrome’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95350"/>
            <a:ext cx="83058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 smtClean="0"/>
              <a:t>“Airbus </a:t>
            </a:r>
            <a:r>
              <a:rPr lang="en-US" sz="2500" dirty="0"/>
              <a:t>and Rolls-Royce are investigating </a:t>
            </a:r>
            <a:r>
              <a:rPr lang="en-US" sz="2500" dirty="0" smtClean="0"/>
              <a:t>incidents </a:t>
            </a:r>
            <a:r>
              <a:rPr lang="en-US" sz="2500" dirty="0"/>
              <a:t>in which </a:t>
            </a:r>
            <a:r>
              <a:rPr lang="en-US" sz="2500" dirty="0" smtClean="0"/>
              <a:t>two A350s </a:t>
            </a:r>
            <a:r>
              <a:rPr lang="en-US" sz="2500" dirty="0"/>
              <a:t>experienced uncommanded </a:t>
            </a:r>
            <a:r>
              <a:rPr lang="en-US" sz="2500" dirty="0" smtClean="0"/>
              <a:t>in-flight </a:t>
            </a:r>
            <a:r>
              <a:rPr lang="en-US" sz="2500" dirty="0"/>
              <a:t>engine </a:t>
            </a:r>
            <a:r>
              <a:rPr lang="en-US" sz="2500" dirty="0" smtClean="0"/>
              <a:t>shutdowns </a:t>
            </a:r>
            <a:r>
              <a:rPr lang="en-US" sz="2500" dirty="0"/>
              <a:t>after drinks were spilled on </a:t>
            </a:r>
            <a:r>
              <a:rPr lang="en-US" sz="2500" dirty="0" smtClean="0"/>
              <a:t>the </a:t>
            </a:r>
            <a:r>
              <a:rPr lang="en-US" sz="2500" dirty="0"/>
              <a:t>cockpit </a:t>
            </a:r>
            <a:r>
              <a:rPr lang="en-US" sz="2500" dirty="0" smtClean="0"/>
              <a:t>pedestal.”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3149"/>
            <a:ext cx="5410199" cy="23981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"/>
            <a:ext cx="8229600" cy="857250"/>
          </a:xfrm>
        </p:spPr>
        <p:txBody>
          <a:bodyPr/>
          <a:lstStyle/>
          <a:p>
            <a:r>
              <a:rPr lang="en-US" dirty="0" smtClean="0"/>
              <a:t>The Remedy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34" y="800100"/>
            <a:ext cx="558576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bert.000\Desktop\Vancouver MAX\737MAX-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37360"/>
            <a:ext cx="641254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#WillYouFlyTheMAX?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1812132"/>
            <a:ext cx="7772400" cy="1102519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A Show of Hands, Please!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How Many of You…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0" y="2914650"/>
            <a:ext cx="6400800" cy="131445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914400"/>
            <a:ext cx="8382000" cy="704851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We Choose, and Assume Away,</a:t>
            </a:r>
          </a:p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Some Fairly Risky Behaviors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14550"/>
            <a:ext cx="4114800" cy="2209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0"/>
            <a:ext cx="41148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Full Disclosure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719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As </a:t>
            </a:r>
            <a:r>
              <a:rPr lang="en-US" dirty="0"/>
              <a:t>an </a:t>
            </a:r>
            <a:r>
              <a:rPr lang="en-US" dirty="0" smtClean="0"/>
              <a:t>aero engineer</a:t>
            </a:r>
            <a:r>
              <a:rPr lang="en-US" dirty="0"/>
              <a:t>, I </a:t>
            </a:r>
            <a:r>
              <a:rPr lang="en-US" dirty="0" smtClean="0"/>
              <a:t>differed </a:t>
            </a:r>
            <a:r>
              <a:rPr lang="en-US" dirty="0"/>
              <a:t>with </a:t>
            </a:r>
            <a:r>
              <a:rPr lang="en-US" dirty="0" smtClean="0"/>
              <a:t>the original 737MAX ‘single-input’ design, how it was communicated, and brought to market </a:t>
            </a:r>
          </a:p>
          <a:p>
            <a:r>
              <a:rPr lang="en-US" dirty="0" smtClean="0"/>
              <a:t>But I agree with how Boeing has modified it</a:t>
            </a:r>
          </a:p>
          <a:p>
            <a:r>
              <a:rPr lang="en-US" dirty="0" smtClean="0"/>
              <a:t>I spoke at length with 737MAX line pilots and experienced SIM sessions illustrating how original and evolved systems perform</a:t>
            </a:r>
          </a:p>
          <a:p>
            <a:endParaRPr lang="en-US" dirty="0"/>
          </a:p>
          <a:p>
            <a:r>
              <a:rPr lang="en-US" dirty="0" smtClean="0"/>
              <a:t>I would have gladly flown JFK to Vancouver on a 737MAX, then or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3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THE 737MAX REINTRODUCTION: REGAINING TRUST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1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Regulatory, airline, traveler  TRUST</a:t>
            </a:r>
          </a:p>
          <a:p>
            <a:r>
              <a:rPr lang="en-US" b="1" dirty="0" smtClean="0"/>
              <a:t>Equipment, operations</a:t>
            </a:r>
            <a:r>
              <a:rPr lang="en-US" b="1" dirty="0"/>
              <a:t>, marketing </a:t>
            </a:r>
            <a:r>
              <a:rPr lang="en-US" b="1" dirty="0" smtClean="0"/>
              <a:t> TRUST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Emotions and views about air travel safety </a:t>
            </a:r>
          </a:p>
          <a:p>
            <a:endParaRPr lang="en-US" b="1" dirty="0"/>
          </a:p>
          <a:p>
            <a:r>
              <a:rPr lang="en-US" b="1" dirty="0" smtClean="0"/>
              <a:t>Can these be </a:t>
            </a:r>
            <a:r>
              <a:rPr lang="en-US" b="1" dirty="0"/>
              <a:t>addressed </a:t>
            </a:r>
            <a:r>
              <a:rPr lang="en-US" b="1" dirty="0" smtClean="0"/>
              <a:t>rationally?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.000\Desktop\Vancouver MAX\737MAX After Y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4350"/>
            <a:ext cx="82296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Rational  vs.  Empirical Views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00151"/>
            <a:ext cx="84582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Are we dependent </a:t>
            </a:r>
            <a:r>
              <a:rPr lang="en-US" b="1" dirty="0"/>
              <a:t>upon </a:t>
            </a:r>
            <a:r>
              <a:rPr lang="en-US" b="1" dirty="0" smtClean="0"/>
              <a:t>first-hand sensory </a:t>
            </a:r>
            <a:r>
              <a:rPr lang="en-US" b="1" dirty="0"/>
              <a:t>experience in our effort to gain </a:t>
            </a:r>
            <a:r>
              <a:rPr lang="en-US" b="1" dirty="0" smtClean="0"/>
              <a:t>knowledge?</a:t>
            </a:r>
          </a:p>
          <a:p>
            <a:pPr lvl="1"/>
            <a:r>
              <a:rPr lang="en-US" b="1" i="1" dirty="0" smtClean="0"/>
              <a:t>If so, innovation quickly becomes a ‘Catch 22’</a:t>
            </a:r>
          </a:p>
          <a:p>
            <a:endParaRPr lang="en-US" b="1" i="1" dirty="0" smtClean="0"/>
          </a:p>
          <a:p>
            <a:r>
              <a:rPr lang="en-US" b="1" i="1" dirty="0" smtClean="0"/>
              <a:t>A hybrid approach informs how to re-establish TRUST, move forward, accelerate 737MAX acceptance, mitigate 737MAX avoidance</a:t>
            </a:r>
            <a:endParaRPr lang="en-US" b="1" i="1" dirty="0"/>
          </a:p>
          <a:p>
            <a:pPr lvl="1"/>
            <a:r>
              <a:rPr lang="en-US" b="1" i="1" dirty="0" smtClean="0"/>
              <a:t>“TRUST, and VERIFY”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57250"/>
            <a:ext cx="7315200" cy="35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936A-E2D2-44E8-9C77-5BCAFFC81C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YVR">
      <a:dk1>
        <a:sysClr val="windowText" lastClr="000000"/>
      </a:dk1>
      <a:lt1>
        <a:srgbClr val="FFFF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2559</TotalTime>
  <Words>2784</Words>
  <Application>Microsoft Office PowerPoint</Application>
  <PresentationFormat>On-screen Show (16:9)</PresentationFormat>
  <Paragraphs>584</Paragraphs>
  <Slides>29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Reintroducing the 737MAX  REGAINING TRUST</vt:lpstr>
      <vt:lpstr>A Show of Hands, Please!   How Many of You…</vt:lpstr>
      <vt:lpstr>PowerPoint Presentation</vt:lpstr>
      <vt:lpstr>Full Disclosure</vt:lpstr>
      <vt:lpstr>THE 737MAX REINTRODUCTION: REGAINING TRUST</vt:lpstr>
      <vt:lpstr>PowerPoint Presentation</vt:lpstr>
      <vt:lpstr>Rational  vs.  Empirical Views</vt:lpstr>
      <vt:lpstr>PowerPoint Presentation</vt:lpstr>
      <vt:lpstr>Can the Market’s Views  of TRUST (Safety) Be Swayed?</vt:lpstr>
      <vt:lpstr>PowerPoint Presentation</vt:lpstr>
      <vt:lpstr>Regulatory TRUST</vt:lpstr>
      <vt:lpstr>PowerPoint Presentation</vt:lpstr>
      <vt:lpstr>Equipment TRUST</vt:lpstr>
      <vt:lpstr>PowerPoint Presentation</vt:lpstr>
      <vt:lpstr>Airline TRUST</vt:lpstr>
      <vt:lpstr>A MAX-less Summer 2020?  Typical ‘Rolling Delay’… </vt:lpstr>
      <vt:lpstr>‘Best Customer’ TRUST</vt:lpstr>
      <vt:lpstr>PowerPoint Presentation</vt:lpstr>
      <vt:lpstr>What About Broad Market TRUST?</vt:lpstr>
      <vt:lpstr>PowerPoint Presentation</vt:lpstr>
      <vt:lpstr>Should Airlines Leverage Loyalty?</vt:lpstr>
      <vt:lpstr>MAX RTS Dominated by Airline Process</vt:lpstr>
      <vt:lpstr>Airlines Should Leverage Social Media</vt:lpstr>
      <vt:lpstr>Summary: Reintroducing the 737MAX</vt:lpstr>
      <vt:lpstr>PowerPoint Presentation</vt:lpstr>
      <vt:lpstr>‘The Pepsi Syndrome’</vt:lpstr>
      <vt:lpstr>The Remedy</vt:lpstr>
      <vt:lpstr>#WillYouFlyTheMAX?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737MAX REINTRODUCTION: REGAINING CUSTOMERS’ TRUST</dc:title>
  <dc:creator>RWM</dc:creator>
  <cp:lastModifiedBy>RWM</cp:lastModifiedBy>
  <cp:revision>324</cp:revision>
  <cp:lastPrinted>2020-01-21T15:08:18Z</cp:lastPrinted>
  <dcterms:created xsi:type="dcterms:W3CDTF">2019-11-13T17:24:57Z</dcterms:created>
  <dcterms:modified xsi:type="dcterms:W3CDTF">2020-02-23T16:36:27Z</dcterms:modified>
</cp:coreProperties>
</file>